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8"/>
  </p:notesMasterIdLst>
  <p:sldIdLst>
    <p:sldId id="256" r:id="rId8"/>
    <p:sldId id="271" r:id="rId9"/>
    <p:sldId id="331" r:id="rId10"/>
    <p:sldId id="332" r:id="rId11"/>
    <p:sldId id="333" r:id="rId12"/>
    <p:sldId id="338" r:id="rId13"/>
    <p:sldId id="336" r:id="rId14"/>
    <p:sldId id="335" r:id="rId15"/>
    <p:sldId id="337" r:id="rId16"/>
    <p:sldId id="305" r:id="rId17"/>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1"/>
            <p14:sldId id="332"/>
            <p14:sldId id="333"/>
            <p14:sldId id="338"/>
            <p14:sldId id="336"/>
            <p14:sldId id="335"/>
            <p14:sldId id="337"/>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800000"/>
    <a:srgbClr val="993300"/>
    <a:srgbClr val="B91121"/>
    <a:srgbClr val="FAFAFA"/>
    <a:srgbClr val="F7F7F7"/>
    <a:srgbClr val="EE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68000" autoAdjust="0"/>
  </p:normalViewPr>
  <p:slideViewPr>
    <p:cSldViewPr>
      <p:cViewPr>
        <p:scale>
          <a:sx n="100" d="100"/>
          <a:sy n="100" d="100"/>
        </p:scale>
        <p:origin x="654" y="54"/>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2/25/2020</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send  some messages between Python programs using UDP.</a:t>
            </a:r>
          </a:p>
          <a:p>
            <a:endParaRPr lang="en-US" baseline="0" dirty="0"/>
          </a:p>
          <a:p>
            <a:r>
              <a:rPr lang="en-US" baseline="0" dirty="0"/>
              <a:t>We’ll start with the basic parts of a UDP message and how they are laid out in the actual network packet.</a:t>
            </a:r>
          </a:p>
          <a:p>
            <a:endParaRPr lang="en-US" baseline="0" dirty="0"/>
          </a:p>
          <a:p>
            <a:r>
              <a:rPr lang="en-US" baseline="0" dirty="0"/>
              <a:t>Then we’ll look at the Python code.</a:t>
            </a:r>
          </a:p>
          <a:p>
            <a:endParaRPr lang="en-US" baseline="0" dirty="0"/>
          </a:p>
          <a:p>
            <a:r>
              <a:rPr lang="en-US" baseline="0" dirty="0"/>
              <a:t>We’ll see a server/client example where a server responds to a client’s request.</a:t>
            </a:r>
          </a:p>
          <a:p>
            <a:endParaRPr lang="en-US" baseline="0" dirty="0"/>
          </a:p>
          <a:p>
            <a:r>
              <a:rPr lang="en-US" baseline="0" dirty="0"/>
              <a:t>And finally we’ll look at Python PICKLES – which is a way of writing plain old Python objects to binary data and reading them back again. This is a great way to send objects, say, in a UDP packet.</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your turn to have fun. Here are a couple of optional exercises – nothing to send to me.</a:t>
            </a:r>
          </a:p>
          <a:p>
            <a:endParaRPr lang="en-US" baseline="0" dirty="0"/>
          </a:p>
          <a:p>
            <a:r>
              <a:rPr lang="en-US" baseline="0" dirty="0"/>
              <a:t>Try making an “echo” server that listens on a port number of your choice. The server should read packets and send them right back to the sender as is. Write another program to test it … or just use the Python shell in a command prompt.</a:t>
            </a:r>
          </a:p>
          <a:p>
            <a:endParaRPr lang="en-US" baseline="0" dirty="0"/>
          </a:p>
          <a:p>
            <a:r>
              <a:rPr lang="en-US" baseline="0" dirty="0"/>
              <a:t>Now make a server that takes an array of numbers and returns the average. You might use pickling for this one.</a:t>
            </a:r>
          </a:p>
          <a:p>
            <a:endParaRPr lang="en-US" baseline="0" dirty="0"/>
          </a:p>
          <a:p>
            <a:r>
              <a:rPr lang="en-US" baseline="0" dirty="0"/>
              <a:t>Send me email if you have any questions.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parts of a UDP packet.</a:t>
            </a:r>
          </a:p>
          <a:p>
            <a:endParaRPr lang="en-US" dirty="0"/>
          </a:p>
          <a:p>
            <a:r>
              <a:rPr lang="en-US" dirty="0"/>
              <a:t>@1 There is the source address – where the packet came from</a:t>
            </a:r>
          </a:p>
          <a:p>
            <a:r>
              <a:rPr lang="en-US" dirty="0"/>
              <a:t>@2 Remember, addresses have a port number too</a:t>
            </a:r>
          </a:p>
          <a:p>
            <a:endParaRPr lang="en-US" dirty="0"/>
          </a:p>
          <a:p>
            <a:r>
              <a:rPr lang="en-US" dirty="0"/>
              <a:t>These values are automatically written to the packet when you send it.</a:t>
            </a:r>
          </a:p>
          <a:p>
            <a:endParaRPr lang="en-US" dirty="0"/>
          </a:p>
          <a:p>
            <a:r>
              <a:rPr lang="en-US" dirty="0"/>
              <a:t>@3 There is the destination address and port. This is where the packet would like to go.</a:t>
            </a:r>
          </a:p>
          <a:p>
            <a:endParaRPr lang="en-US" dirty="0"/>
          </a:p>
          <a:p>
            <a:r>
              <a:rPr lang="en-US" dirty="0"/>
              <a:t>@4 And there is the data – the payload – the information being sent in the packet. In Python we represent this chunk of binary data with a regular old Python string.</a:t>
            </a:r>
          </a:p>
          <a:p>
            <a:endParaRPr lang="en-US" dirty="0"/>
          </a:p>
          <a:p>
            <a:r>
              <a:rPr lang="en-US" dirty="0"/>
              <a:t>@5 How big can the string be? In other words, how much data can you put in one UDP packet? </a:t>
            </a:r>
          </a:p>
          <a:p>
            <a:endParaRPr lang="en-US" dirty="0"/>
          </a:p>
          <a:p>
            <a:r>
              <a:rPr lang="en-US" dirty="0"/>
              <a:t>Let’s have a look at the binary format of the packet.</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93879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packets sent over the internet protocol have a twenty byte header. You see the source </a:t>
            </a:r>
            <a:r>
              <a:rPr lang="en-US" dirty="0" err="1"/>
              <a:t>ip</a:t>
            </a:r>
            <a:r>
              <a:rPr lang="en-US" dirty="0"/>
              <a:t> address and the destination address here.</a:t>
            </a:r>
          </a:p>
          <a:p>
            <a:endParaRPr lang="en-US" dirty="0"/>
          </a:p>
          <a:p>
            <a:r>
              <a:rPr lang="en-US" dirty="0"/>
              <a:t>This byte describes the protocol after the header. The value for UDP is 17.</a:t>
            </a:r>
          </a:p>
          <a:p>
            <a:endParaRPr lang="en-US" dirty="0"/>
          </a:p>
          <a:p>
            <a:r>
              <a:rPr lang="en-US" dirty="0"/>
              <a:t>@1 This is the total length of the entire packet. Two bytes. That tells you the maximum size for any packet – be it UDP, TCP, whatever – is 65536. That’s 64K.</a:t>
            </a:r>
          </a:p>
          <a:p>
            <a:endParaRPr lang="en-US" dirty="0"/>
          </a:p>
          <a:p>
            <a:r>
              <a:rPr lang="en-US" dirty="0"/>
              <a:t>@2 After the IP header we have the 8 byte UDP header. This header has the port numbers – source and destination.</a:t>
            </a:r>
          </a:p>
          <a:p>
            <a:endParaRPr lang="en-US" dirty="0"/>
          </a:p>
          <a:p>
            <a:r>
              <a:rPr lang="en-US" dirty="0"/>
              <a:t>@3 And the two-byte length of the data.</a:t>
            </a:r>
          </a:p>
          <a:p>
            <a:endParaRPr lang="en-US" dirty="0"/>
          </a:p>
          <a:p>
            <a:r>
              <a:rPr lang="en-US" dirty="0"/>
              <a:t>@4 So … 65535 bytes max minus the 20 byte IP header and the 8 byte UDP header leaves a maximum length of the UDP payload of 65507.</a:t>
            </a:r>
          </a:p>
          <a:p>
            <a:endParaRPr lang="en-US" dirty="0"/>
          </a:p>
          <a:p>
            <a:r>
              <a:rPr lang="en-US" dirty="0"/>
              <a:t>HOWEVER</a:t>
            </a:r>
          </a:p>
          <a:p>
            <a:endParaRPr lang="en-US" dirty="0"/>
          </a:p>
          <a:p>
            <a:r>
              <a:rPr lang="en-US" dirty="0"/>
              <a:t>That’s a theoretical maximum. In reality, the size of a packet is restricted to much smaller. This keeps the size of individual packets down, which takes some strain off the operating system. And it keeps traffic flowing quickly on the network.</a:t>
            </a:r>
          </a:p>
          <a:p>
            <a:endParaRPr lang="en-US" dirty="0"/>
          </a:p>
          <a:p>
            <a:r>
              <a:rPr lang="en-US" dirty="0"/>
              <a:t>@5 This limit is called the M T U – the Maximum Transmission Unit.</a:t>
            </a:r>
          </a:p>
          <a:p>
            <a:endParaRPr lang="en-US" dirty="0"/>
          </a:p>
          <a:p>
            <a:r>
              <a:rPr lang="en-US" dirty="0"/>
              <a:t>@6 Most Ethernet networks use an MTU of 1500, which is much less than 64K.</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117736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MTU on your network with the NETSH command as shown here on my home computer.</a:t>
            </a:r>
          </a:p>
          <a:p>
            <a:endParaRPr lang="en-US" dirty="0"/>
          </a:p>
          <a:p>
            <a:r>
              <a:rPr lang="en-US" dirty="0"/>
              <a:t>The WIFI and the ETHERNET interfaces have the expected MTU of 1500. I must be using the Ethernet cable on my computer – look at the bytes in and out. I have used the wi-fi interface at all.</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38682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“bytes” type was added in python3. Very similar to strings. Show </a:t>
            </a:r>
            <a:r>
              <a:rPr lang="en-US" dirty="0" err="1"/>
              <a:t>b”this</a:t>
            </a:r>
            <a:r>
              <a:rPr lang="en-US" dirty="0"/>
              <a:t>/A5/A4” – just like strings.</a:t>
            </a:r>
          </a:p>
          <a:p>
            <a:endParaRPr lang="en-US" dirty="0"/>
          </a:p>
          <a:p>
            <a:r>
              <a:rPr lang="en-US" dirty="0"/>
              <a:t>Discuss difference between bytes and strings and encodings.</a:t>
            </a:r>
          </a:p>
          <a:p>
            <a:endParaRPr lang="en-US" dirty="0"/>
          </a:p>
          <a:p>
            <a:r>
              <a:rPr lang="en-US" dirty="0"/>
              <a:t>The I/O methods (binary files and sockets) use the bytes in python3. Python2 used strings directly.</a:t>
            </a:r>
          </a:p>
          <a:p>
            <a:endParaRPr lang="en-US" dirty="0"/>
          </a:p>
          <a:p>
            <a:r>
              <a:rPr lang="en-US" dirty="0"/>
              <a:t>Simple way to convert back and forth between bytes and strings. Default encoding is ‘UTF-8’ – can pass others</a:t>
            </a:r>
          </a:p>
        </p:txBody>
      </p:sp>
      <p:sp>
        <p:nvSpPr>
          <p:cNvPr id="4" name="Slide Number Placeholder 3"/>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3929983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a couple of python programs to communicate over the network using UDP. Here they are. We could be on separate machines or on a single machine. Either way these are separate PROGRAMS talking through a socket.</a:t>
            </a:r>
          </a:p>
          <a:p>
            <a:endParaRPr lang="en-US" dirty="0"/>
          </a:p>
          <a:p>
            <a:r>
              <a:rPr lang="en-US" dirty="0"/>
              <a:t>You might try this code in two different python command prompts on your computer. </a:t>
            </a:r>
          </a:p>
          <a:p>
            <a:endParaRPr lang="en-US" dirty="0"/>
          </a:p>
          <a:p>
            <a:r>
              <a:rPr lang="en-US" dirty="0"/>
              <a:t>@1 And you have to import “socket” in both programs</a:t>
            </a:r>
          </a:p>
          <a:p>
            <a:endParaRPr lang="en-US" dirty="0"/>
          </a:p>
          <a:p>
            <a:r>
              <a:rPr lang="en-US" dirty="0"/>
              <a:t>@2 On the left we create a UDP socket. This sets up the mailbox in the OS. </a:t>
            </a:r>
          </a:p>
          <a:p>
            <a:endParaRPr lang="en-US" dirty="0"/>
          </a:p>
          <a:p>
            <a:r>
              <a:rPr lang="en-US" dirty="0"/>
              <a:t>The first parameter is the ADDRESS FAMILY. You almost always want AF_INET, though you’d use AF_INET6 for IPv6.</a:t>
            </a:r>
          </a:p>
          <a:p>
            <a:endParaRPr lang="en-US" dirty="0"/>
          </a:p>
          <a:p>
            <a:r>
              <a:rPr lang="en-US" dirty="0"/>
              <a:t>The second parameter is the SOCKET TYPE. This is where we are going to say TCP or UDP. The “SOCK_DGRAM” (for Datagram) is UDP.</a:t>
            </a:r>
          </a:p>
          <a:p>
            <a:endParaRPr lang="en-US" dirty="0"/>
          </a:p>
          <a:p>
            <a:r>
              <a:rPr lang="en-US" dirty="0"/>
              <a:t>@3 The OTHER program needs a mailbox too.</a:t>
            </a:r>
          </a:p>
          <a:p>
            <a:endParaRPr lang="en-US" dirty="0"/>
          </a:p>
          <a:p>
            <a:r>
              <a:rPr lang="en-US" dirty="0"/>
              <a:t>When you create a socket it is automatically given a port number. The OS picks an available one for you.</a:t>
            </a:r>
          </a:p>
          <a:p>
            <a:endParaRPr lang="en-US" dirty="0"/>
          </a:p>
          <a:p>
            <a:r>
              <a:rPr lang="en-US" dirty="0"/>
              <a:t>@4 Here the OS picked 64548, which in that upper “dynamic” range. The next time I run this program I might get something else.</a:t>
            </a:r>
          </a:p>
          <a:p>
            <a:endParaRPr lang="en-US" dirty="0"/>
          </a:p>
          <a:p>
            <a:r>
              <a:rPr lang="en-US" dirty="0"/>
              <a:t>If we want to receive messages then we need to tell everyone what our port number is. In this example, this program isn’t going to look for incoming messages … we don’t really care what the port is over here. We are going to send a message from this side to this. Which means we need to know this socket’s port number.</a:t>
            </a:r>
          </a:p>
          <a:p>
            <a:endParaRPr lang="en-US" dirty="0"/>
          </a:p>
          <a:p>
            <a:r>
              <a:rPr lang="en-US" dirty="0"/>
              <a:t>OR we can just agree on a port number and have this side change its number to the agreed on port.</a:t>
            </a:r>
          </a:p>
          <a:p>
            <a:endParaRPr lang="en-US" dirty="0"/>
          </a:p>
          <a:p>
            <a:r>
              <a:rPr lang="en-US" dirty="0"/>
              <a:t>@5 Like this. Here we BIND the socket to this address instead of the one the OS gave us. This is a tuple. The first value is a string … the address. An address?</a:t>
            </a:r>
          </a:p>
          <a:p>
            <a:endParaRPr lang="en-US" dirty="0"/>
          </a:p>
          <a:p>
            <a:r>
              <a:rPr lang="en-US" dirty="0"/>
              <a:t>Our machine MIGHT have more than one network interface. Say two cables or a cable and </a:t>
            </a:r>
            <a:r>
              <a:rPr lang="en-US" dirty="0" err="1"/>
              <a:t>wifi</a:t>
            </a:r>
            <a:r>
              <a:rPr lang="en-US" dirty="0"/>
              <a:t>. You can give the address of one of these interfaces and have the socket limited to traffic on that network. Or you can use “” and it will pick up packets from all networks. My computer only has one connection, so I’m just going to use the “”.</a:t>
            </a:r>
          </a:p>
          <a:p>
            <a:endParaRPr lang="en-US" dirty="0"/>
          </a:p>
          <a:p>
            <a:r>
              <a:rPr lang="en-US" dirty="0"/>
              <a:t>@6 It might look like this … here I picked the loopback network. That means my socket will only receive messages from other programs on my box. Not from any network at all.</a:t>
            </a:r>
          </a:p>
          <a:p>
            <a:endParaRPr lang="en-US" dirty="0"/>
          </a:p>
          <a:p>
            <a:r>
              <a:rPr lang="en-US" dirty="0"/>
              <a:t>@7 So now my mailbox has the port number 1234.</a:t>
            </a:r>
          </a:p>
          <a:p>
            <a:endParaRPr lang="en-US" dirty="0"/>
          </a:p>
          <a:p>
            <a:r>
              <a:rPr lang="en-US" dirty="0"/>
              <a:t>What if I tried this BIND but another program was already using port 1234?</a:t>
            </a:r>
          </a:p>
          <a:p>
            <a:endParaRPr lang="en-US" dirty="0"/>
          </a:p>
          <a:p>
            <a:r>
              <a:rPr lang="en-US" dirty="0"/>
              <a:t>The bind would give me an exception and my program would die. You’ll see this if you try to run your program twice … like if you forget to stop the program between code changes.</a:t>
            </a:r>
          </a:p>
          <a:p>
            <a:endParaRPr lang="en-US" dirty="0"/>
          </a:p>
          <a:p>
            <a:r>
              <a:rPr lang="en-US" dirty="0"/>
              <a:t>@8 On this side we’ll wait for a message to come in. We call “RECEIVE FROM” on our socket and tell it “don’t give us anymore than 1024 bytes”. I just picked 1024 at random. 1500 is the usual maximum. If you know your contents are small you can save some time by not copying all the unused bytes.</a:t>
            </a:r>
          </a:p>
          <a:p>
            <a:endParaRPr lang="en-US" dirty="0"/>
          </a:p>
          <a:p>
            <a:r>
              <a:rPr lang="en-US" dirty="0"/>
              <a:t>The function returns TWO things … the address of the sender and the data.</a:t>
            </a:r>
          </a:p>
          <a:p>
            <a:endParaRPr lang="en-US" dirty="0"/>
          </a:p>
          <a:p>
            <a:r>
              <a:rPr lang="en-US" dirty="0"/>
              <a:t>@9 Let’s send a message from this side. We call SEND TO and pass two things … the data and the address. The address is a tuple containing the destination address and the destination port number. If you are testing on one machine, put “localhost” in there. Or put your computer’s IP address in there.</a:t>
            </a:r>
          </a:p>
          <a:p>
            <a:endParaRPr lang="en-US" dirty="0"/>
          </a:p>
          <a:p>
            <a:r>
              <a:rPr lang="en-US" dirty="0"/>
              <a:t>@10 SEND TO does all the work. It makes a packet with all the data</a:t>
            </a:r>
          </a:p>
          <a:p>
            <a:endParaRPr lang="en-US" dirty="0"/>
          </a:p>
          <a:p>
            <a:r>
              <a:rPr lang="en-US" dirty="0"/>
              <a:t>@11 It stuffs it in the mailbox</a:t>
            </a:r>
          </a:p>
          <a:p>
            <a:endParaRPr lang="en-US" dirty="0"/>
          </a:p>
          <a:p>
            <a:r>
              <a:rPr lang="en-US" dirty="0"/>
              <a:t>@12 The OS sends it to the destination mailbox</a:t>
            </a:r>
          </a:p>
          <a:p>
            <a:endParaRPr lang="en-US" dirty="0"/>
          </a:p>
          <a:p>
            <a:r>
              <a:rPr lang="en-US" dirty="0"/>
              <a:t>@13 The OS delivers it to the RECVFROM call</a:t>
            </a:r>
          </a:p>
          <a:p>
            <a:endParaRPr lang="en-US" dirty="0"/>
          </a:p>
          <a:p>
            <a:r>
              <a:rPr lang="en-US" dirty="0"/>
              <a:t>@14 Print the address (we might not even care who sent it)</a:t>
            </a:r>
          </a:p>
          <a:p>
            <a:endParaRPr lang="en-US" dirty="0"/>
          </a:p>
          <a:p>
            <a:r>
              <a:rPr lang="en-US" dirty="0"/>
              <a:t>@15 And print the data string</a:t>
            </a:r>
          </a:p>
          <a:p>
            <a:endParaRPr lang="en-US" dirty="0"/>
          </a:p>
          <a:p>
            <a:r>
              <a:rPr lang="en-US" dirty="0"/>
              <a:t>@16 Looks good</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2292098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address you get from RECVFROM to send a response back to the sender.</a:t>
            </a:r>
          </a:p>
          <a:p>
            <a:endParaRPr lang="en-US" dirty="0"/>
          </a:p>
          <a:p>
            <a:r>
              <a:rPr lang="en-US" dirty="0"/>
              <a:t>Like this. Let’s build the code again.</a:t>
            </a:r>
          </a:p>
          <a:p>
            <a:endParaRPr lang="en-US" dirty="0"/>
          </a:p>
          <a:p>
            <a:r>
              <a:rPr lang="en-US" dirty="0"/>
              <a:t>@1 Create the sockets … the mailboxes</a:t>
            </a:r>
          </a:p>
          <a:p>
            <a:endParaRPr lang="en-US" dirty="0"/>
          </a:p>
          <a:p>
            <a:r>
              <a:rPr lang="en-US" dirty="0"/>
              <a:t>@2 Set the port number on this one</a:t>
            </a:r>
          </a:p>
          <a:p>
            <a:endParaRPr lang="en-US" dirty="0"/>
          </a:p>
          <a:p>
            <a:r>
              <a:rPr lang="en-US" dirty="0"/>
              <a:t>@3 And wait for a packet</a:t>
            </a:r>
          </a:p>
          <a:p>
            <a:endParaRPr lang="en-US" dirty="0"/>
          </a:p>
          <a:p>
            <a:r>
              <a:rPr lang="en-US" dirty="0"/>
              <a:t>@4 Over here we send the packet (this time I’m running both programs on my local machine)</a:t>
            </a:r>
          </a:p>
          <a:p>
            <a:endParaRPr lang="en-US" dirty="0"/>
          </a:p>
          <a:p>
            <a:r>
              <a:rPr lang="en-US" dirty="0"/>
              <a:t>@5 And now we wait for a packet to come back to our mailbox</a:t>
            </a:r>
          </a:p>
          <a:p>
            <a:endParaRPr lang="en-US" dirty="0"/>
          </a:p>
          <a:p>
            <a:r>
              <a:rPr lang="en-US" dirty="0"/>
              <a:t>@6 The “Hello World” gets to this program’s mailbox and we print it</a:t>
            </a:r>
          </a:p>
          <a:p>
            <a:endParaRPr lang="en-US" dirty="0"/>
          </a:p>
          <a:p>
            <a:r>
              <a:rPr lang="en-US" dirty="0"/>
              <a:t>@7 Looks good</a:t>
            </a:r>
          </a:p>
          <a:p>
            <a:endParaRPr lang="en-US" dirty="0"/>
          </a:p>
          <a:p>
            <a:r>
              <a:rPr lang="en-US" dirty="0"/>
              <a:t>@8 Let’s convert the incoming string to all upper case</a:t>
            </a:r>
          </a:p>
          <a:p>
            <a:endParaRPr lang="en-US" dirty="0"/>
          </a:p>
          <a:p>
            <a:r>
              <a:rPr lang="en-US" dirty="0"/>
              <a:t>@9 And send it back to the sender</a:t>
            </a:r>
          </a:p>
          <a:p>
            <a:endParaRPr lang="en-US" dirty="0"/>
          </a:p>
          <a:p>
            <a:r>
              <a:rPr lang="en-US" dirty="0"/>
              <a:t>@10 The packet comes back to the sender’s address and port. We print it out.</a:t>
            </a:r>
          </a:p>
          <a:p>
            <a:endParaRPr lang="en-US" dirty="0"/>
          </a:p>
          <a:p>
            <a:r>
              <a:rPr lang="en-US" dirty="0"/>
              <a:t>@11 And presto! We have a server we can call on to convert strings to upper case. Yeah, it’s not terribly useful, but look how easy the code is – just a few lines in each program.</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4154938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strings is easy. But what if I wanted to send something more complex …</a:t>
            </a:r>
          </a:p>
          <a:p>
            <a:endParaRPr lang="en-US" dirty="0"/>
          </a:p>
          <a:p>
            <a:r>
              <a:rPr lang="en-US" dirty="0"/>
              <a:t>@1 Say an object like this.</a:t>
            </a:r>
          </a:p>
          <a:p>
            <a:endParaRPr lang="en-US" dirty="0"/>
          </a:p>
          <a:p>
            <a:r>
              <a:rPr lang="en-US" dirty="0"/>
              <a:t>MY DATA is an array of three things … two strings and an </a:t>
            </a:r>
            <a:r>
              <a:rPr lang="en-US" dirty="0" err="1"/>
              <a:t>obect</a:t>
            </a:r>
            <a:r>
              <a:rPr lang="en-US" dirty="0"/>
              <a:t>. The object has one property, A, with a numeric value 989.</a:t>
            </a:r>
          </a:p>
          <a:p>
            <a:endParaRPr lang="en-US" dirty="0"/>
          </a:p>
          <a:p>
            <a:r>
              <a:rPr lang="en-US" dirty="0"/>
              <a:t>How can we convert this object to a single binary string … send it across … and convert it back to an object over here?</a:t>
            </a:r>
          </a:p>
          <a:p>
            <a:endParaRPr lang="en-US" dirty="0"/>
          </a:p>
          <a:p>
            <a:r>
              <a:rPr lang="en-US" dirty="0"/>
              <a:t>Python has a built in library to do this for us. Of course it does! It’s called “pickling”.</a:t>
            </a:r>
          </a:p>
          <a:p>
            <a:endParaRPr lang="en-US" dirty="0"/>
          </a:p>
          <a:p>
            <a:r>
              <a:rPr lang="en-US" dirty="0"/>
              <a:t>@2 Import the pickle module</a:t>
            </a:r>
          </a:p>
          <a:p>
            <a:br>
              <a:rPr lang="en-US" dirty="0"/>
            </a:br>
            <a:r>
              <a:rPr lang="en-US" dirty="0"/>
              <a:t>@3 Then use the DUMPS method will DUMP the object to a STRING (S for String). The object … that’s </a:t>
            </a:r>
            <a:r>
              <a:rPr lang="en-US" dirty="0" err="1"/>
              <a:t>myData</a:t>
            </a:r>
            <a:r>
              <a:rPr lang="en-US" dirty="0"/>
              <a:t> … into a string of binary numbers … here to variable D.</a:t>
            </a:r>
          </a:p>
          <a:p>
            <a:endParaRPr lang="en-US" dirty="0"/>
          </a:p>
          <a:p>
            <a:r>
              <a:rPr lang="en-US" dirty="0"/>
              <a:t>@4 You know what to do now. Send the binary string on the socket.</a:t>
            </a:r>
          </a:p>
          <a:p>
            <a:endParaRPr lang="en-US" dirty="0"/>
          </a:p>
          <a:p>
            <a:r>
              <a:rPr lang="en-US" dirty="0"/>
              <a:t>This side gets the string in DATA</a:t>
            </a:r>
          </a:p>
          <a:p>
            <a:endParaRPr lang="en-US" dirty="0"/>
          </a:p>
          <a:p>
            <a:r>
              <a:rPr lang="en-US" dirty="0"/>
              <a:t>@5 It needs the pickler</a:t>
            </a:r>
          </a:p>
          <a:p>
            <a:endParaRPr lang="en-US" dirty="0"/>
          </a:p>
          <a:p>
            <a:r>
              <a:rPr lang="en-US" dirty="0"/>
              <a:t>@6 The receiver calls LOADS … LOAD from STRING … to turn the binary string back into a real Python object</a:t>
            </a:r>
          </a:p>
          <a:p>
            <a:endParaRPr lang="en-US" dirty="0"/>
          </a:p>
          <a:p>
            <a:r>
              <a:rPr lang="en-US" dirty="0"/>
              <a:t>@7 This side now has its own copy of the object and can work with it like any other Python object. For instance, print the string REPRESENTATION …</a:t>
            </a:r>
          </a:p>
          <a:p>
            <a:endParaRPr lang="en-US" dirty="0"/>
          </a:p>
          <a:p>
            <a:r>
              <a:rPr lang="en-US" dirty="0"/>
              <a:t>@8 Kind of cool, eh?</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195010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iki.python.org/moin/UdpCommunic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cs.python.org/3/library/pickl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4648200" cy="993775"/>
          </a:xfrm>
        </p:spPr>
        <p:txBody>
          <a:bodyPr>
            <a:noAutofit/>
          </a:bodyPr>
          <a:lstStyle/>
          <a:p>
            <a:r>
              <a:rPr lang="en-US" dirty="0"/>
              <a:t>UDP</a:t>
            </a:r>
          </a:p>
        </p:txBody>
      </p:sp>
      <p:sp>
        <p:nvSpPr>
          <p:cNvPr id="3" name="Content Placeholder 2"/>
          <p:cNvSpPr>
            <a:spLocks noGrp="1"/>
          </p:cNvSpPr>
          <p:nvPr>
            <p:ph idx="1"/>
          </p:nvPr>
        </p:nvSpPr>
        <p:spPr>
          <a:xfrm>
            <a:off x="304800" y="1200151"/>
            <a:ext cx="4191000" cy="2590799"/>
          </a:xfrm>
        </p:spPr>
        <p:txBody>
          <a:bodyPr>
            <a:normAutofit/>
          </a:bodyPr>
          <a:lstStyle/>
          <a:p>
            <a:pPr>
              <a:buFont typeface="Arial" charset="0"/>
              <a:buChar char="•"/>
            </a:pPr>
            <a:r>
              <a:rPr lang="en-US" dirty="0"/>
              <a:t>UDP Packets</a:t>
            </a:r>
          </a:p>
          <a:p>
            <a:pPr>
              <a:buFont typeface="Arial" charset="0"/>
              <a:buChar char="•"/>
            </a:pPr>
            <a:r>
              <a:rPr lang="en-US" dirty="0"/>
              <a:t>UDP in Python</a:t>
            </a:r>
          </a:p>
          <a:p>
            <a:pPr>
              <a:buFont typeface="Arial" charset="0"/>
              <a:buChar char="•"/>
            </a:pPr>
            <a:r>
              <a:rPr lang="en-US" dirty="0"/>
              <a:t>Responding to a Request</a:t>
            </a:r>
          </a:p>
          <a:p>
            <a:pPr>
              <a:buFont typeface="Arial" charset="0"/>
              <a:buChar char="•"/>
            </a:pPr>
            <a:r>
              <a:rPr lang="en-US" dirty="0"/>
              <a:t>Using Pickles</a:t>
            </a:r>
          </a:p>
        </p:txBody>
      </p:sp>
      <p:pic>
        <p:nvPicPr>
          <p:cNvPr id="5" name="Picture 4">
            <a:extLst>
              <a:ext uri="{FF2B5EF4-FFF2-40B4-BE49-F238E27FC236}">
                <a16:creationId xmlns:a16="http://schemas.microsoft.com/office/drawing/2014/main" id="{B08385B8-2348-4B40-88CE-2E2FB30C61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321998"/>
            <a:ext cx="4267200" cy="3567532"/>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26E53D-DA6B-4E11-B218-AA0EF9DBE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9791" y="1624909"/>
            <a:ext cx="3562087" cy="2415540"/>
          </a:xfrm>
          <a:prstGeom prst="rect">
            <a:avLst/>
          </a:prstGeom>
        </p:spPr>
      </p:pic>
      <p:sp>
        <p:nvSpPr>
          <p:cNvPr id="4" name="Slide Number Placeholder 3"/>
          <p:cNvSpPr>
            <a:spLocks noGrp="1"/>
          </p:cNvSpPr>
          <p:nvPr>
            <p:ph type="sldNum" sz="quarter" idx="12"/>
          </p:nvPr>
        </p:nvSpPr>
        <p:spPr/>
        <p:txBody>
          <a:bodyPr/>
          <a:lstStyle/>
          <a:p>
            <a:fld id="{B9EA2576-3992-4A7D-AC41-AC0E2BE3E45F}" type="slidenum">
              <a:rPr lang="en-US" smtClean="0"/>
              <a:pPr/>
              <a:t>10</a:t>
            </a:fld>
            <a:endParaRPr lang="en-US" dirty="0"/>
          </a:p>
        </p:txBody>
      </p:sp>
      <p:sp>
        <p:nvSpPr>
          <p:cNvPr id="11" name="Title 4">
            <a:extLst>
              <a:ext uri="{FF2B5EF4-FFF2-40B4-BE49-F238E27FC236}">
                <a16:creationId xmlns:a16="http://schemas.microsoft.com/office/drawing/2014/main" id="{170A2D21-F0C3-45AC-9819-2D91E6E2CCB8}"/>
              </a:ext>
            </a:extLst>
          </p:cNvPr>
          <p:cNvSpPr>
            <a:spLocks noGrp="1"/>
          </p:cNvSpPr>
          <p:nvPr>
            <p:ph type="title"/>
          </p:nvPr>
        </p:nvSpPr>
        <p:spPr>
          <a:xfrm>
            <a:off x="304799" y="361950"/>
            <a:ext cx="8534401" cy="609600"/>
          </a:xfrm>
        </p:spPr>
        <p:txBody>
          <a:bodyPr>
            <a:normAutofit fontScale="90000"/>
          </a:bodyPr>
          <a:lstStyle/>
          <a:p>
            <a:r>
              <a:rPr lang="en-US" dirty="0"/>
              <a:t>Tinkering</a:t>
            </a:r>
          </a:p>
        </p:txBody>
      </p:sp>
      <p:sp>
        <p:nvSpPr>
          <p:cNvPr id="12" name="Content Placeholder 5">
            <a:extLst>
              <a:ext uri="{FF2B5EF4-FFF2-40B4-BE49-F238E27FC236}">
                <a16:creationId xmlns:a16="http://schemas.microsoft.com/office/drawing/2014/main" id="{EC20BCD2-D031-49FD-A703-34A099E1B38E}"/>
              </a:ext>
            </a:extLst>
          </p:cNvPr>
          <p:cNvSpPr>
            <a:spLocks noGrp="1"/>
          </p:cNvSpPr>
          <p:nvPr>
            <p:ph idx="1"/>
          </p:nvPr>
        </p:nvSpPr>
        <p:spPr>
          <a:xfrm>
            <a:off x="304800" y="971550"/>
            <a:ext cx="5791200" cy="2667000"/>
          </a:xfrm>
        </p:spPr>
        <p:txBody>
          <a:bodyPr/>
          <a:lstStyle/>
          <a:p>
            <a:r>
              <a:rPr lang="en-US" dirty="0"/>
              <a:t>Make a UDP Echo server that runs in a “while true” loop. Test it with another UDP program.</a:t>
            </a:r>
          </a:p>
          <a:p>
            <a:endParaRPr lang="en-US" dirty="0"/>
          </a:p>
          <a:p>
            <a:r>
              <a:rPr lang="en-US" dirty="0"/>
              <a:t>Make a UDP server that receives an array of numbers and returns the average.</a:t>
            </a:r>
          </a:p>
          <a:p>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162800" cy="3810000"/>
          </a:xfrm>
        </p:spPr>
        <p:txBody>
          <a:bodyPr/>
          <a:lstStyle/>
          <a:p>
            <a:pPr marL="0" indent="0">
              <a:buNone/>
            </a:pPr>
            <a:r>
              <a:rPr lang="en-US" dirty="0">
                <a:hlinkClick r:id="rId3"/>
              </a:rPr>
              <a:t>https://wiki.python.org/moin/UdpCommunication</a:t>
            </a:r>
            <a:endParaRPr lang="en-US" dirty="0"/>
          </a:p>
          <a:p>
            <a:pPr marL="0" indent="0">
              <a:buNone/>
            </a:pPr>
            <a:endParaRPr lang="en-US" dirty="0"/>
          </a:p>
          <a:p>
            <a:pPr marL="0" indent="0">
              <a:buNone/>
            </a:pPr>
            <a:r>
              <a:rPr lang="en-US" dirty="0">
                <a:hlinkClick r:id="rId4"/>
              </a:rPr>
              <a:t>https://docs.python.org/3/library/pickle.html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4238FD45-E908-4D6B-A874-E9DD86CE13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1922884"/>
            <a:ext cx="2609855" cy="278384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B3771B-49A4-447A-8E12-7BAE9E57A31B}"/>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TextBox 4">
            <a:extLst>
              <a:ext uri="{FF2B5EF4-FFF2-40B4-BE49-F238E27FC236}">
                <a16:creationId xmlns:a16="http://schemas.microsoft.com/office/drawing/2014/main" id="{AC88372F-5948-4324-A9BE-FA1EB692D00C}"/>
              </a:ext>
            </a:extLst>
          </p:cNvPr>
          <p:cNvSpPr txBox="1"/>
          <p:nvPr/>
        </p:nvSpPr>
        <p:spPr>
          <a:xfrm>
            <a:off x="228600" y="3109489"/>
            <a:ext cx="71628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Source Address is the sender machine’s IP address</a:t>
            </a:r>
          </a:p>
          <a:p>
            <a:pPr marL="285750" indent="-285750">
              <a:buFont typeface="Arial" panose="020B0604020202020204" pitchFamily="34" charset="0"/>
              <a:buChar char="•"/>
            </a:pPr>
            <a:r>
              <a:rPr lang="en-US" sz="2000" dirty="0"/>
              <a:t>Source Port is the sender socket’s port number</a:t>
            </a:r>
          </a:p>
          <a:p>
            <a:pPr marL="285750" indent="-285750">
              <a:buFont typeface="Arial" panose="020B0604020202020204" pitchFamily="34" charset="0"/>
              <a:buChar char="•"/>
            </a:pPr>
            <a:r>
              <a:rPr lang="en-US" sz="2000" dirty="0"/>
              <a:t>Destination Address/Port is where the packet is going</a:t>
            </a:r>
          </a:p>
          <a:p>
            <a:pPr marL="285750" indent="-285750">
              <a:buFont typeface="Arial" panose="020B0604020202020204" pitchFamily="34" charset="0"/>
              <a:buChar char="•"/>
            </a:pPr>
            <a:r>
              <a:rPr lang="en-US" sz="2000" dirty="0"/>
              <a:t>Data is a Python string that usually contains binary data</a:t>
            </a:r>
          </a:p>
          <a:p>
            <a:pPr marL="285750" indent="-285750">
              <a:buFont typeface="Arial" panose="020B0604020202020204" pitchFamily="34" charset="0"/>
              <a:buChar char="•"/>
            </a:pPr>
            <a:r>
              <a:rPr lang="en-US" sz="2000" dirty="0"/>
              <a:t>How big can the string be?</a:t>
            </a:r>
          </a:p>
        </p:txBody>
      </p:sp>
      <p:pic>
        <p:nvPicPr>
          <p:cNvPr id="6" name="Picture 5">
            <a:extLst>
              <a:ext uri="{FF2B5EF4-FFF2-40B4-BE49-F238E27FC236}">
                <a16:creationId xmlns:a16="http://schemas.microsoft.com/office/drawing/2014/main" id="{04A14C6E-5C83-42CF-86D2-5B3F997262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8380" y="742513"/>
            <a:ext cx="4732020" cy="2235199"/>
          </a:xfrm>
          <a:prstGeom prst="rect">
            <a:avLst/>
          </a:prstGeom>
        </p:spPr>
      </p:pic>
      <p:pic>
        <p:nvPicPr>
          <p:cNvPr id="14" name="Picture 13">
            <a:extLst>
              <a:ext uri="{FF2B5EF4-FFF2-40B4-BE49-F238E27FC236}">
                <a16:creationId xmlns:a16="http://schemas.microsoft.com/office/drawing/2014/main" id="{54DF524A-67E4-41FD-81B3-4B517D0C9306}"/>
              </a:ext>
            </a:extLst>
          </p:cNvPr>
          <p:cNvPicPr>
            <a:picLocks noChangeAspect="1"/>
          </p:cNvPicPr>
          <p:nvPr/>
        </p:nvPicPr>
        <p:blipFill>
          <a:blip r:embed="rId4"/>
          <a:stretch>
            <a:fillRect/>
          </a:stretch>
        </p:blipFill>
        <p:spPr>
          <a:xfrm>
            <a:off x="2789276" y="2246962"/>
            <a:ext cx="1119784" cy="384333"/>
          </a:xfrm>
          <a:prstGeom prst="rect">
            <a:avLst/>
          </a:prstGeom>
        </p:spPr>
      </p:pic>
      <p:sp>
        <p:nvSpPr>
          <p:cNvPr id="15" name="TextBox 14">
            <a:extLst>
              <a:ext uri="{FF2B5EF4-FFF2-40B4-BE49-F238E27FC236}">
                <a16:creationId xmlns:a16="http://schemas.microsoft.com/office/drawing/2014/main" id="{58AC8EBC-F662-421A-8D17-CF7CEBDD7140}"/>
              </a:ext>
            </a:extLst>
          </p:cNvPr>
          <p:cNvSpPr txBox="1"/>
          <p:nvPr/>
        </p:nvSpPr>
        <p:spPr>
          <a:xfrm>
            <a:off x="3210891" y="2224663"/>
            <a:ext cx="2722217" cy="400110"/>
          </a:xfrm>
          <a:prstGeom prst="rect">
            <a:avLst/>
          </a:prstGeom>
          <a:noFill/>
        </p:spPr>
        <p:txBody>
          <a:bodyPr wrap="square" rtlCol="0">
            <a:spAutoFit/>
          </a:bodyPr>
          <a:lstStyle/>
          <a:p>
            <a:r>
              <a:rPr lang="en-US" sz="2000" dirty="0">
                <a:solidFill>
                  <a:schemeClr val="tx2"/>
                </a:solidFill>
              </a:rPr>
              <a:t>Data: </a:t>
            </a:r>
            <a:r>
              <a:rPr lang="en-US" sz="2000" b="1" dirty="0">
                <a:solidFill>
                  <a:srgbClr val="00B050"/>
                </a:solidFill>
              </a:rPr>
              <a:t>“HELLO\x0A\x0D”</a:t>
            </a:r>
          </a:p>
        </p:txBody>
      </p:sp>
      <p:sp>
        <p:nvSpPr>
          <p:cNvPr id="25" name="TextBox 24">
            <a:extLst>
              <a:ext uri="{FF2B5EF4-FFF2-40B4-BE49-F238E27FC236}">
                <a16:creationId xmlns:a16="http://schemas.microsoft.com/office/drawing/2014/main" id="{2354BBC8-84C9-475B-B156-0775079F0C94}"/>
              </a:ext>
            </a:extLst>
          </p:cNvPr>
          <p:cNvSpPr txBox="1"/>
          <p:nvPr/>
        </p:nvSpPr>
        <p:spPr>
          <a:xfrm>
            <a:off x="3349168" y="1587346"/>
            <a:ext cx="2875867" cy="369332"/>
          </a:xfrm>
          <a:prstGeom prst="rect">
            <a:avLst/>
          </a:prstGeom>
          <a:noFill/>
        </p:spPr>
        <p:txBody>
          <a:bodyPr wrap="square" rtlCol="0">
            <a:spAutoFit/>
          </a:bodyPr>
          <a:lstStyle/>
          <a:p>
            <a:r>
              <a:rPr lang="en-US" dirty="0" err="1">
                <a:solidFill>
                  <a:schemeClr val="tx2"/>
                </a:solidFill>
              </a:rPr>
              <a:t>Dest</a:t>
            </a:r>
            <a:r>
              <a:rPr lang="en-US" dirty="0">
                <a:solidFill>
                  <a:schemeClr val="tx2"/>
                </a:solidFill>
              </a:rPr>
              <a:t> Address: </a:t>
            </a:r>
            <a:r>
              <a:rPr lang="en-US" b="1" dirty="0">
                <a:solidFill>
                  <a:srgbClr val="00B050"/>
                </a:solidFill>
              </a:rPr>
              <a:t>10.2.14.7</a:t>
            </a:r>
          </a:p>
        </p:txBody>
      </p:sp>
      <p:sp>
        <p:nvSpPr>
          <p:cNvPr id="26" name="TextBox 25">
            <a:extLst>
              <a:ext uri="{FF2B5EF4-FFF2-40B4-BE49-F238E27FC236}">
                <a16:creationId xmlns:a16="http://schemas.microsoft.com/office/drawing/2014/main" id="{7A32B8A0-BF5D-4F01-A98E-C5F0D96FFCEB}"/>
              </a:ext>
            </a:extLst>
          </p:cNvPr>
          <p:cNvSpPr txBox="1"/>
          <p:nvPr/>
        </p:nvSpPr>
        <p:spPr>
          <a:xfrm>
            <a:off x="3349168" y="1815902"/>
            <a:ext cx="2209799" cy="369332"/>
          </a:xfrm>
          <a:prstGeom prst="rect">
            <a:avLst/>
          </a:prstGeom>
          <a:noFill/>
        </p:spPr>
        <p:txBody>
          <a:bodyPr wrap="square" rtlCol="0">
            <a:spAutoFit/>
          </a:bodyPr>
          <a:lstStyle/>
          <a:p>
            <a:r>
              <a:rPr lang="en-US" dirty="0" err="1">
                <a:solidFill>
                  <a:schemeClr val="tx2"/>
                </a:solidFill>
              </a:rPr>
              <a:t>Dest</a:t>
            </a:r>
            <a:r>
              <a:rPr lang="en-US" dirty="0">
                <a:solidFill>
                  <a:schemeClr val="tx2"/>
                </a:solidFill>
              </a:rPr>
              <a:t> Port: </a:t>
            </a:r>
            <a:r>
              <a:rPr lang="en-US" b="1" dirty="0">
                <a:solidFill>
                  <a:srgbClr val="00B050"/>
                </a:solidFill>
              </a:rPr>
              <a:t>4567</a:t>
            </a:r>
          </a:p>
        </p:txBody>
      </p:sp>
      <p:sp>
        <p:nvSpPr>
          <p:cNvPr id="27" name="Title 4">
            <a:extLst>
              <a:ext uri="{FF2B5EF4-FFF2-40B4-BE49-F238E27FC236}">
                <a16:creationId xmlns:a16="http://schemas.microsoft.com/office/drawing/2014/main" id="{360E1173-9474-4803-9E6C-F582E827E310}"/>
              </a:ext>
            </a:extLst>
          </p:cNvPr>
          <p:cNvSpPr>
            <a:spLocks noGrp="1"/>
          </p:cNvSpPr>
          <p:nvPr>
            <p:ph type="title"/>
          </p:nvPr>
        </p:nvSpPr>
        <p:spPr>
          <a:xfrm>
            <a:off x="76200" y="57151"/>
            <a:ext cx="8991600" cy="609600"/>
          </a:xfrm>
        </p:spPr>
        <p:txBody>
          <a:bodyPr/>
          <a:lstStyle/>
          <a:p>
            <a:r>
              <a:rPr lang="en-US" dirty="0"/>
              <a:t>UDP Packet</a:t>
            </a:r>
          </a:p>
        </p:txBody>
      </p:sp>
      <p:sp>
        <p:nvSpPr>
          <p:cNvPr id="28" name="TextBox 27">
            <a:extLst>
              <a:ext uri="{FF2B5EF4-FFF2-40B4-BE49-F238E27FC236}">
                <a16:creationId xmlns:a16="http://schemas.microsoft.com/office/drawing/2014/main" id="{BA3DE364-0777-4430-8FB8-2F749AFD4CAF}"/>
              </a:ext>
            </a:extLst>
          </p:cNvPr>
          <p:cNvSpPr txBox="1"/>
          <p:nvPr/>
        </p:nvSpPr>
        <p:spPr>
          <a:xfrm>
            <a:off x="2438400" y="921251"/>
            <a:ext cx="3001614" cy="369332"/>
          </a:xfrm>
          <a:prstGeom prst="rect">
            <a:avLst/>
          </a:prstGeom>
          <a:noFill/>
        </p:spPr>
        <p:txBody>
          <a:bodyPr wrap="square" rtlCol="0">
            <a:spAutoFit/>
          </a:bodyPr>
          <a:lstStyle/>
          <a:p>
            <a:r>
              <a:rPr lang="en-US" dirty="0">
                <a:solidFill>
                  <a:schemeClr val="tx2"/>
                </a:solidFill>
              </a:rPr>
              <a:t>Source Address: </a:t>
            </a:r>
            <a:r>
              <a:rPr lang="en-US" b="1" dirty="0">
                <a:solidFill>
                  <a:srgbClr val="00B050"/>
                </a:solidFill>
              </a:rPr>
              <a:t>192.1.1.75</a:t>
            </a:r>
          </a:p>
        </p:txBody>
      </p:sp>
      <p:sp>
        <p:nvSpPr>
          <p:cNvPr id="29" name="TextBox 28">
            <a:extLst>
              <a:ext uri="{FF2B5EF4-FFF2-40B4-BE49-F238E27FC236}">
                <a16:creationId xmlns:a16="http://schemas.microsoft.com/office/drawing/2014/main" id="{B87D6542-FB71-4C90-B249-7D1442A1576E}"/>
              </a:ext>
            </a:extLst>
          </p:cNvPr>
          <p:cNvSpPr txBox="1"/>
          <p:nvPr/>
        </p:nvSpPr>
        <p:spPr>
          <a:xfrm>
            <a:off x="2467495" y="1142307"/>
            <a:ext cx="2716545" cy="369332"/>
          </a:xfrm>
          <a:prstGeom prst="rect">
            <a:avLst/>
          </a:prstGeom>
          <a:noFill/>
        </p:spPr>
        <p:txBody>
          <a:bodyPr wrap="square" rtlCol="0">
            <a:spAutoFit/>
          </a:bodyPr>
          <a:lstStyle/>
          <a:p>
            <a:r>
              <a:rPr lang="en-US" dirty="0">
                <a:solidFill>
                  <a:schemeClr val="tx2"/>
                </a:solidFill>
              </a:rPr>
              <a:t>Source Port: </a:t>
            </a:r>
            <a:r>
              <a:rPr lang="en-US" b="1" dirty="0">
                <a:solidFill>
                  <a:srgbClr val="00B050"/>
                </a:solidFill>
              </a:rPr>
              <a:t>10445</a:t>
            </a:r>
          </a:p>
        </p:txBody>
      </p:sp>
    </p:spTree>
    <p:extLst>
      <p:ext uri="{BB962C8B-B14F-4D97-AF65-F5344CB8AC3E}">
        <p14:creationId xmlns:p14="http://schemas.microsoft.com/office/powerpoint/2010/main" val="186531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500"/>
                                        <p:tgtEl>
                                          <p:spTgt spid="2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Effect transition="in" filter="fade">
                                      <p:cBhvr>
                                        <p:cTn id="23" dur="500"/>
                                        <p:tgtEl>
                                          <p:spTgt spid="25">
                                            <p:txEl>
                                              <p:pRg st="0" end="0"/>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fade">
                                      <p:cBhvr>
                                        <p:cTn id="27" dur="500"/>
                                        <p:tgtEl>
                                          <p:spTgt spid="26">
                                            <p:txEl>
                                              <p:pRg st="0" end="0"/>
                                            </p:txEl>
                                          </p:spTgt>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fade">
                                      <p:cBhvr>
                                        <p:cTn id="36" dur="500"/>
                                        <p:tgtEl>
                                          <p:spTgt spid="15">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500"/>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fade">
                                      <p:cBhvr>
                                        <p:cTn id="4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Title 4">
            <a:extLst>
              <a:ext uri="{FF2B5EF4-FFF2-40B4-BE49-F238E27FC236}">
                <a16:creationId xmlns:a16="http://schemas.microsoft.com/office/drawing/2014/main" id="{006E2517-5059-4543-B331-4C1716055192}"/>
              </a:ext>
            </a:extLst>
          </p:cNvPr>
          <p:cNvSpPr>
            <a:spLocks noGrp="1"/>
          </p:cNvSpPr>
          <p:nvPr>
            <p:ph type="title"/>
          </p:nvPr>
        </p:nvSpPr>
        <p:spPr>
          <a:xfrm>
            <a:off x="76200" y="57151"/>
            <a:ext cx="8991600" cy="609600"/>
          </a:xfrm>
        </p:spPr>
        <p:txBody>
          <a:bodyPr/>
          <a:lstStyle/>
          <a:p>
            <a:r>
              <a:rPr lang="en-US" dirty="0"/>
              <a:t>UDP Packet on the Wire</a:t>
            </a:r>
          </a:p>
        </p:txBody>
      </p:sp>
      <p:sp>
        <p:nvSpPr>
          <p:cNvPr id="6" name="TextBox 5">
            <a:extLst>
              <a:ext uri="{FF2B5EF4-FFF2-40B4-BE49-F238E27FC236}">
                <a16:creationId xmlns:a16="http://schemas.microsoft.com/office/drawing/2014/main" id="{B6BBC7C2-670C-4B3E-A478-B73F0EB5BEC8}"/>
              </a:ext>
            </a:extLst>
          </p:cNvPr>
          <p:cNvSpPr txBox="1"/>
          <p:nvPr/>
        </p:nvSpPr>
        <p:spPr>
          <a:xfrm>
            <a:off x="457200" y="380371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65535 - 20 - 8 = 65507</a:t>
            </a:r>
          </a:p>
          <a:p>
            <a:pPr marL="285750" indent="-285750">
              <a:buFont typeface="Arial" panose="020B0604020202020204" pitchFamily="34" charset="0"/>
              <a:buChar char="•"/>
            </a:pPr>
            <a:r>
              <a:rPr lang="en-US" sz="2000" dirty="0"/>
              <a:t>MTU – Maximum Transmission Unit</a:t>
            </a:r>
          </a:p>
          <a:p>
            <a:pPr marL="285750" indent="-285750">
              <a:buFont typeface="Arial" panose="020B0604020202020204" pitchFamily="34" charset="0"/>
              <a:buChar char="•"/>
            </a:pPr>
            <a:r>
              <a:rPr lang="en-US" sz="2000" dirty="0"/>
              <a:t>Usually much less than 64K</a:t>
            </a:r>
          </a:p>
        </p:txBody>
      </p:sp>
      <p:pic>
        <p:nvPicPr>
          <p:cNvPr id="7" name="Picture 6">
            <a:extLst>
              <a:ext uri="{FF2B5EF4-FFF2-40B4-BE49-F238E27FC236}">
                <a16:creationId xmlns:a16="http://schemas.microsoft.com/office/drawing/2014/main" id="{ABCEEA4E-428A-411B-A8DF-6ED501DEDA41}"/>
              </a:ext>
            </a:extLst>
          </p:cNvPr>
          <p:cNvPicPr>
            <a:picLocks noChangeAspect="1"/>
          </p:cNvPicPr>
          <p:nvPr/>
        </p:nvPicPr>
        <p:blipFill>
          <a:blip r:embed="rId3"/>
          <a:stretch>
            <a:fillRect/>
          </a:stretch>
        </p:blipFill>
        <p:spPr>
          <a:xfrm>
            <a:off x="1558906" y="2022184"/>
            <a:ext cx="6103632" cy="839621"/>
          </a:xfrm>
          <a:prstGeom prst="rect">
            <a:avLst/>
          </a:prstGeom>
        </p:spPr>
      </p:pic>
      <p:pic>
        <p:nvPicPr>
          <p:cNvPr id="8" name="Picture 7">
            <a:extLst>
              <a:ext uri="{FF2B5EF4-FFF2-40B4-BE49-F238E27FC236}">
                <a16:creationId xmlns:a16="http://schemas.microsoft.com/office/drawing/2014/main" id="{74143633-0CD1-4539-998E-C9758EE41632}"/>
              </a:ext>
            </a:extLst>
          </p:cNvPr>
          <p:cNvPicPr>
            <a:picLocks noChangeAspect="1"/>
          </p:cNvPicPr>
          <p:nvPr/>
        </p:nvPicPr>
        <p:blipFill>
          <a:blip r:embed="rId4"/>
          <a:stretch>
            <a:fillRect/>
          </a:stretch>
        </p:blipFill>
        <p:spPr>
          <a:xfrm>
            <a:off x="1481462" y="683677"/>
            <a:ext cx="6181076" cy="1236215"/>
          </a:xfrm>
          <a:prstGeom prst="rect">
            <a:avLst/>
          </a:prstGeom>
        </p:spPr>
      </p:pic>
      <p:sp>
        <p:nvSpPr>
          <p:cNvPr id="9" name="Rectangle 8">
            <a:extLst>
              <a:ext uri="{FF2B5EF4-FFF2-40B4-BE49-F238E27FC236}">
                <a16:creationId xmlns:a16="http://schemas.microsoft.com/office/drawing/2014/main" id="{1A84D6D2-73EC-4DCC-9F10-B152F98C4C41}"/>
              </a:ext>
            </a:extLst>
          </p:cNvPr>
          <p:cNvSpPr/>
          <p:nvPr/>
        </p:nvSpPr>
        <p:spPr>
          <a:xfrm>
            <a:off x="1481462" y="819150"/>
            <a:ext cx="6181076" cy="2984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DC4035-D099-46A4-A58A-9EFB2137E7CC}"/>
              </a:ext>
            </a:extLst>
          </p:cNvPr>
          <p:cNvSpPr/>
          <p:nvPr/>
        </p:nvSpPr>
        <p:spPr>
          <a:xfrm>
            <a:off x="1709928" y="2915990"/>
            <a:ext cx="5791200" cy="762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B3F050-1ED3-471E-B1D7-3C21D4D7524B}"/>
              </a:ext>
            </a:extLst>
          </p:cNvPr>
          <p:cNvSpPr txBox="1"/>
          <p:nvPr/>
        </p:nvSpPr>
        <p:spPr>
          <a:xfrm>
            <a:off x="3695700" y="3035761"/>
            <a:ext cx="2514600" cy="523220"/>
          </a:xfrm>
          <a:prstGeom prst="rect">
            <a:avLst/>
          </a:prstGeom>
          <a:noFill/>
        </p:spPr>
        <p:txBody>
          <a:bodyPr wrap="square" rtlCol="0">
            <a:spAutoFit/>
          </a:bodyPr>
          <a:lstStyle/>
          <a:p>
            <a:r>
              <a:rPr lang="en-US" sz="2800" dirty="0">
                <a:solidFill>
                  <a:schemeClr val="tx1">
                    <a:lumMod val="65000"/>
                    <a:lumOff val="35000"/>
                  </a:schemeClr>
                </a:solidFill>
              </a:rPr>
              <a:t>UDP Payload</a:t>
            </a:r>
          </a:p>
        </p:txBody>
      </p:sp>
      <p:sp>
        <p:nvSpPr>
          <p:cNvPr id="12" name="Rectangle 11">
            <a:extLst>
              <a:ext uri="{FF2B5EF4-FFF2-40B4-BE49-F238E27FC236}">
                <a16:creationId xmlns:a16="http://schemas.microsoft.com/office/drawing/2014/main" id="{F9724792-AD6C-4787-8817-CE6DCD5EDD16}"/>
              </a:ext>
            </a:extLst>
          </p:cNvPr>
          <p:cNvSpPr/>
          <p:nvPr/>
        </p:nvSpPr>
        <p:spPr>
          <a:xfrm>
            <a:off x="5073650" y="958850"/>
            <a:ext cx="2622550" cy="3937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C77AB7-6D56-4C78-AF82-576D69832575}"/>
              </a:ext>
            </a:extLst>
          </p:cNvPr>
          <p:cNvSpPr/>
          <p:nvPr/>
        </p:nvSpPr>
        <p:spPr>
          <a:xfrm>
            <a:off x="2235200" y="2589447"/>
            <a:ext cx="270510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733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500"/>
                                        <p:tgtEl>
                                          <p:spTgt spid="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Effect transition="in" filter="fade">
                                      <p:cBhvr>
                                        <p:cTn id="3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3" name="Title 4">
            <a:extLst>
              <a:ext uri="{FF2B5EF4-FFF2-40B4-BE49-F238E27FC236}">
                <a16:creationId xmlns:a16="http://schemas.microsoft.com/office/drawing/2014/main" id="{FDAC997D-9E49-47BD-A51E-EE3B624D3667}"/>
              </a:ext>
            </a:extLst>
          </p:cNvPr>
          <p:cNvSpPr>
            <a:spLocks noGrp="1"/>
          </p:cNvSpPr>
          <p:nvPr>
            <p:ph type="title"/>
          </p:nvPr>
        </p:nvSpPr>
        <p:spPr>
          <a:xfrm>
            <a:off x="76200" y="57151"/>
            <a:ext cx="8991600" cy="609600"/>
          </a:xfrm>
        </p:spPr>
        <p:txBody>
          <a:bodyPr/>
          <a:lstStyle/>
          <a:p>
            <a:r>
              <a:rPr lang="en-US" dirty="0" err="1"/>
              <a:t>DatagramPacket</a:t>
            </a:r>
            <a:endParaRPr lang="en-US" dirty="0"/>
          </a:p>
        </p:txBody>
      </p:sp>
      <p:pic>
        <p:nvPicPr>
          <p:cNvPr id="5" name="Picture 4">
            <a:extLst>
              <a:ext uri="{FF2B5EF4-FFF2-40B4-BE49-F238E27FC236}">
                <a16:creationId xmlns:a16="http://schemas.microsoft.com/office/drawing/2014/main" id="{7D36BDA8-315B-43A7-ABE2-675BF8837210}"/>
              </a:ext>
            </a:extLst>
          </p:cNvPr>
          <p:cNvPicPr>
            <a:picLocks noChangeAspect="1"/>
          </p:cNvPicPr>
          <p:nvPr/>
        </p:nvPicPr>
        <p:blipFill>
          <a:blip r:embed="rId3"/>
          <a:stretch>
            <a:fillRect/>
          </a:stretch>
        </p:blipFill>
        <p:spPr>
          <a:xfrm>
            <a:off x="762000" y="1352550"/>
            <a:ext cx="7776581" cy="2356058"/>
          </a:xfrm>
          <a:prstGeom prst="rect">
            <a:avLst/>
          </a:prstGeom>
        </p:spPr>
      </p:pic>
    </p:spTree>
    <p:extLst>
      <p:ext uri="{BB962C8B-B14F-4D97-AF65-F5344CB8AC3E}">
        <p14:creationId xmlns:p14="http://schemas.microsoft.com/office/powerpoint/2010/main" val="41572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AE3E-DA3B-46A3-B8C4-DBEFAA2102AE}"/>
              </a:ext>
            </a:extLst>
          </p:cNvPr>
          <p:cNvSpPr>
            <a:spLocks noGrp="1"/>
          </p:cNvSpPr>
          <p:nvPr>
            <p:ph type="title"/>
          </p:nvPr>
        </p:nvSpPr>
        <p:spPr/>
        <p:txBody>
          <a:bodyPr/>
          <a:lstStyle/>
          <a:p>
            <a:r>
              <a:rPr lang="en-US" dirty="0"/>
              <a:t>Bytes and Strings</a:t>
            </a:r>
          </a:p>
        </p:txBody>
      </p:sp>
      <p:sp>
        <p:nvSpPr>
          <p:cNvPr id="4" name="Slide Number Placeholder 3">
            <a:extLst>
              <a:ext uri="{FF2B5EF4-FFF2-40B4-BE49-F238E27FC236}">
                <a16:creationId xmlns:a16="http://schemas.microsoft.com/office/drawing/2014/main" id="{1DB47B41-D7C8-4530-9B72-D600E4D0EC3C}"/>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680E2F39-CFD6-4E09-9AFE-CF5BC95255A5}"/>
              </a:ext>
            </a:extLst>
          </p:cNvPr>
          <p:cNvSpPr/>
          <p:nvPr/>
        </p:nvSpPr>
        <p:spPr>
          <a:xfrm>
            <a:off x="533400" y="1072533"/>
            <a:ext cx="2743200" cy="3293209"/>
          </a:xfrm>
          <a:prstGeom prst="rect">
            <a:avLst/>
          </a:prstGeom>
        </p:spPr>
        <p:txBody>
          <a:bodyPr wrap="square">
            <a:spAutoFit/>
          </a:bodyPr>
          <a:lstStyle/>
          <a:p>
            <a:r>
              <a:rPr lang="en-US" sz="1600" dirty="0"/>
              <a:t>&gt;&gt;&gt; a = '</a:t>
            </a:r>
            <a:r>
              <a:rPr lang="en-US" sz="1600" dirty="0" err="1"/>
              <a:t>banos</a:t>
            </a:r>
            <a:r>
              <a:rPr lang="en-US" sz="1600" dirty="0"/>
              <a:t>'</a:t>
            </a:r>
          </a:p>
          <a:p>
            <a:r>
              <a:rPr lang="en-US" sz="1600" dirty="0"/>
              <a:t>&gt;&gt;&gt; a</a:t>
            </a:r>
          </a:p>
          <a:p>
            <a:r>
              <a:rPr lang="en-US" sz="1600" dirty="0"/>
              <a:t>'</a:t>
            </a:r>
            <a:r>
              <a:rPr lang="en-US" sz="1600" dirty="0" err="1"/>
              <a:t>banos</a:t>
            </a:r>
            <a:r>
              <a:rPr lang="en-US" sz="1600" dirty="0"/>
              <a:t>'</a:t>
            </a:r>
          </a:p>
          <a:p>
            <a:endParaRPr lang="en-US" sz="1600" dirty="0"/>
          </a:p>
          <a:p>
            <a:r>
              <a:rPr lang="en-US" sz="1600" dirty="0"/>
              <a:t>&gt;&gt;&gt; b = </a:t>
            </a:r>
            <a:r>
              <a:rPr lang="en-US" sz="1600" dirty="0" err="1"/>
              <a:t>b'banos</a:t>
            </a:r>
            <a:r>
              <a:rPr lang="en-US" sz="1600" dirty="0"/>
              <a:t>'</a:t>
            </a:r>
          </a:p>
          <a:p>
            <a:r>
              <a:rPr lang="en-US" sz="1600" dirty="0"/>
              <a:t>&gt;&gt;&gt; b</a:t>
            </a:r>
          </a:p>
          <a:p>
            <a:r>
              <a:rPr lang="en-US" sz="1600" dirty="0" err="1"/>
              <a:t>b'banos</a:t>
            </a:r>
            <a:r>
              <a:rPr lang="en-US" sz="1600" dirty="0"/>
              <a:t>'</a:t>
            </a:r>
          </a:p>
          <a:p>
            <a:endParaRPr lang="en-US" sz="1600" dirty="0"/>
          </a:p>
          <a:p>
            <a:r>
              <a:rPr lang="en-US" sz="1600" dirty="0"/>
              <a:t>&gt;&gt;&gt; </a:t>
            </a:r>
            <a:r>
              <a:rPr lang="en-US" sz="1600" dirty="0" err="1"/>
              <a:t>a.encode</a:t>
            </a:r>
            <a:r>
              <a:rPr lang="en-US" sz="1600" dirty="0"/>
              <a:t>( )</a:t>
            </a:r>
          </a:p>
          <a:p>
            <a:r>
              <a:rPr lang="en-US" sz="1600" dirty="0" err="1"/>
              <a:t>b'banos</a:t>
            </a:r>
            <a:r>
              <a:rPr lang="en-US" sz="1600" dirty="0"/>
              <a:t>'</a:t>
            </a:r>
          </a:p>
          <a:p>
            <a:endParaRPr lang="en-US" sz="1600" dirty="0"/>
          </a:p>
          <a:p>
            <a:r>
              <a:rPr lang="en-US" sz="1600" dirty="0"/>
              <a:t>&gt;&gt;&gt; </a:t>
            </a:r>
            <a:r>
              <a:rPr lang="en-US" sz="1600" dirty="0" err="1"/>
              <a:t>b.decode</a:t>
            </a:r>
            <a:r>
              <a:rPr lang="en-US" sz="1600" dirty="0"/>
              <a:t>( )</a:t>
            </a:r>
          </a:p>
          <a:p>
            <a:r>
              <a:rPr lang="en-US" sz="1600" dirty="0"/>
              <a:t>'</a:t>
            </a:r>
            <a:r>
              <a:rPr lang="en-US" sz="1600" dirty="0" err="1"/>
              <a:t>banos</a:t>
            </a:r>
            <a:r>
              <a:rPr lang="en-US" sz="1600" dirty="0"/>
              <a:t>'</a:t>
            </a:r>
            <a:endParaRPr lang="en-US" sz="1200" dirty="0"/>
          </a:p>
        </p:txBody>
      </p:sp>
      <p:sp>
        <p:nvSpPr>
          <p:cNvPr id="6" name="Rectangle 5">
            <a:extLst>
              <a:ext uri="{FF2B5EF4-FFF2-40B4-BE49-F238E27FC236}">
                <a16:creationId xmlns:a16="http://schemas.microsoft.com/office/drawing/2014/main" id="{A06A1A8C-2361-4D6C-BD20-989D2614B1EC}"/>
              </a:ext>
            </a:extLst>
          </p:cNvPr>
          <p:cNvSpPr/>
          <p:nvPr/>
        </p:nvSpPr>
        <p:spPr>
          <a:xfrm>
            <a:off x="4876800" y="1072533"/>
            <a:ext cx="3583806" cy="2800767"/>
          </a:xfrm>
          <a:prstGeom prst="rect">
            <a:avLst/>
          </a:prstGeom>
        </p:spPr>
        <p:txBody>
          <a:bodyPr wrap="square">
            <a:spAutoFit/>
          </a:bodyPr>
          <a:lstStyle/>
          <a:p>
            <a:r>
              <a:rPr lang="en-US" sz="1600" dirty="0"/>
              <a:t>&gt;&gt;&gt; b = </a:t>
            </a:r>
            <a:r>
              <a:rPr lang="en-US" sz="1600" dirty="0" err="1"/>
              <a:t>b'ba</a:t>
            </a:r>
            <a:r>
              <a:rPr lang="en-US" sz="1600" dirty="0"/>
              <a:t>\xC3\xB1os'</a:t>
            </a:r>
          </a:p>
          <a:p>
            <a:r>
              <a:rPr lang="en-US" sz="1600" dirty="0"/>
              <a:t>&gt;&gt;&gt; b</a:t>
            </a:r>
          </a:p>
          <a:p>
            <a:r>
              <a:rPr lang="en-US" sz="1600" dirty="0" err="1"/>
              <a:t>b'ba</a:t>
            </a:r>
            <a:r>
              <a:rPr lang="en-US" sz="1600" dirty="0"/>
              <a:t>\xc3\xb1os'</a:t>
            </a:r>
          </a:p>
          <a:p>
            <a:endParaRPr lang="en-US" sz="1600" dirty="0"/>
          </a:p>
          <a:p>
            <a:r>
              <a:rPr lang="en-US" sz="1600" dirty="0"/>
              <a:t>&gt;&gt;&gt; a = </a:t>
            </a:r>
            <a:r>
              <a:rPr lang="en-US" sz="1600" dirty="0" err="1"/>
              <a:t>b.decode</a:t>
            </a:r>
            <a:r>
              <a:rPr lang="en-US" sz="1600" dirty="0"/>
              <a:t>( )</a:t>
            </a:r>
          </a:p>
          <a:p>
            <a:r>
              <a:rPr lang="en-US" sz="1600" dirty="0"/>
              <a:t>&gt;&gt;&gt; a</a:t>
            </a:r>
          </a:p>
          <a:p>
            <a:r>
              <a:rPr lang="en-US" sz="1600" dirty="0"/>
              <a:t>'</a:t>
            </a:r>
            <a:r>
              <a:rPr lang="en-US" sz="1600" dirty="0" err="1"/>
              <a:t>baños</a:t>
            </a:r>
            <a:r>
              <a:rPr lang="en-US" sz="1600" dirty="0"/>
              <a:t>'</a:t>
            </a:r>
          </a:p>
          <a:p>
            <a:endParaRPr lang="en-US" sz="1600" dirty="0"/>
          </a:p>
          <a:p>
            <a:r>
              <a:rPr lang="en-US" sz="1600" dirty="0"/>
              <a:t>&gt;&gt;&gt; c = </a:t>
            </a:r>
            <a:r>
              <a:rPr lang="en-US" sz="1600" dirty="0" err="1"/>
              <a:t>a.encode</a:t>
            </a:r>
            <a:r>
              <a:rPr lang="en-US" sz="1600" dirty="0"/>
              <a:t>('UTF-16')</a:t>
            </a:r>
          </a:p>
          <a:p>
            <a:r>
              <a:rPr lang="en-US" sz="1600" dirty="0"/>
              <a:t>&gt;&gt;&gt; c</a:t>
            </a:r>
          </a:p>
          <a:p>
            <a:r>
              <a:rPr lang="en-US" sz="1600" dirty="0"/>
              <a:t>b'\</a:t>
            </a:r>
            <a:r>
              <a:rPr lang="en-US" sz="1600" dirty="0" err="1"/>
              <a:t>xff</a:t>
            </a:r>
            <a:r>
              <a:rPr lang="en-US" sz="1600" dirty="0"/>
              <a:t>\</a:t>
            </a:r>
            <a:r>
              <a:rPr lang="en-US" sz="1600" dirty="0" err="1"/>
              <a:t>xfeb</a:t>
            </a:r>
            <a:r>
              <a:rPr lang="en-US" sz="1600" dirty="0"/>
              <a:t>\x00a\x00\xf1\x00o\x00s\x00'</a:t>
            </a:r>
          </a:p>
        </p:txBody>
      </p:sp>
      <p:sp>
        <p:nvSpPr>
          <p:cNvPr id="7" name="Rectangle 6">
            <a:extLst>
              <a:ext uri="{FF2B5EF4-FFF2-40B4-BE49-F238E27FC236}">
                <a16:creationId xmlns:a16="http://schemas.microsoft.com/office/drawing/2014/main" id="{F64767F2-A031-4A8E-BF21-71B9C16547EA}"/>
              </a:ext>
            </a:extLst>
          </p:cNvPr>
          <p:cNvSpPr/>
          <p:nvPr/>
        </p:nvSpPr>
        <p:spPr>
          <a:xfrm>
            <a:off x="533400" y="1581150"/>
            <a:ext cx="83820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D08103-C4E2-4561-AE6A-5277A0EC3E32}"/>
              </a:ext>
            </a:extLst>
          </p:cNvPr>
          <p:cNvSpPr/>
          <p:nvPr/>
        </p:nvSpPr>
        <p:spPr>
          <a:xfrm>
            <a:off x="533400" y="2571750"/>
            <a:ext cx="83820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CC80D29-F0BE-41E9-B9FE-C3623771AEA6}"/>
              </a:ext>
            </a:extLst>
          </p:cNvPr>
          <p:cNvSpPr txBox="1"/>
          <p:nvPr/>
        </p:nvSpPr>
        <p:spPr>
          <a:xfrm>
            <a:off x="2286000" y="3503968"/>
            <a:ext cx="990600" cy="369332"/>
          </a:xfrm>
          <a:prstGeom prst="rect">
            <a:avLst/>
          </a:prstGeom>
          <a:noFill/>
        </p:spPr>
        <p:txBody>
          <a:bodyPr wrap="square" rtlCol="0">
            <a:spAutoFit/>
          </a:bodyPr>
          <a:lstStyle/>
          <a:p>
            <a:r>
              <a:rPr lang="en-US" b="1" dirty="0">
                <a:solidFill>
                  <a:srgbClr val="C00000"/>
                </a:solidFill>
              </a:rPr>
              <a:t>'UTF-8'</a:t>
            </a:r>
          </a:p>
        </p:txBody>
      </p:sp>
      <p:cxnSp>
        <p:nvCxnSpPr>
          <p:cNvPr id="11" name="Straight Arrow Connector 10">
            <a:extLst>
              <a:ext uri="{FF2B5EF4-FFF2-40B4-BE49-F238E27FC236}">
                <a16:creationId xmlns:a16="http://schemas.microsoft.com/office/drawing/2014/main" id="{18A3E71E-E821-46A7-88DB-4BF505C66A28}"/>
              </a:ext>
            </a:extLst>
          </p:cNvPr>
          <p:cNvCxnSpPr>
            <a:cxnSpLocks/>
            <a:stCxn id="9" idx="1"/>
          </p:cNvCxnSpPr>
          <p:nvPr/>
        </p:nvCxnSpPr>
        <p:spPr>
          <a:xfrm flipH="1" flipV="1">
            <a:off x="1828800" y="3205213"/>
            <a:ext cx="457200" cy="4834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E5218184-85F5-4DAA-B26B-9BFB5A47BECD}"/>
              </a:ext>
            </a:extLst>
          </p:cNvPr>
          <p:cNvCxnSpPr>
            <a:cxnSpLocks/>
            <a:stCxn id="9" idx="1"/>
          </p:cNvCxnSpPr>
          <p:nvPr/>
        </p:nvCxnSpPr>
        <p:spPr>
          <a:xfrm flipH="1">
            <a:off x="1827196" y="3688634"/>
            <a:ext cx="458804" cy="2464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id="{279EB881-F413-432F-AE55-A4BACD95C95E}"/>
              </a:ext>
            </a:extLst>
          </p:cNvPr>
          <p:cNvSpPr/>
          <p:nvPr/>
        </p:nvSpPr>
        <p:spPr>
          <a:xfrm>
            <a:off x="5284269" y="1589171"/>
            <a:ext cx="760396"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62CEDA-91BC-4118-9B22-EDB4228A31D7}"/>
              </a:ext>
            </a:extLst>
          </p:cNvPr>
          <p:cNvSpPr/>
          <p:nvPr/>
        </p:nvSpPr>
        <p:spPr>
          <a:xfrm>
            <a:off x="4897654" y="2559718"/>
            <a:ext cx="760396"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D24AB7-272B-4EAB-8CFC-283891DBA367}"/>
              </a:ext>
            </a:extLst>
          </p:cNvPr>
          <p:cNvSpPr/>
          <p:nvPr/>
        </p:nvSpPr>
        <p:spPr>
          <a:xfrm>
            <a:off x="5105401" y="3544297"/>
            <a:ext cx="612006"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B62DFA-71A5-4009-9C9D-8CD1EA3F5D2D}"/>
              </a:ext>
            </a:extLst>
          </p:cNvPr>
          <p:cNvSpPr/>
          <p:nvPr/>
        </p:nvSpPr>
        <p:spPr>
          <a:xfrm>
            <a:off x="5715000" y="3544297"/>
            <a:ext cx="490889"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6BF6F4-9D0F-4B43-92EA-53FD613495DB}"/>
              </a:ext>
            </a:extLst>
          </p:cNvPr>
          <p:cNvSpPr/>
          <p:nvPr/>
        </p:nvSpPr>
        <p:spPr>
          <a:xfrm>
            <a:off x="6205890" y="3544297"/>
            <a:ext cx="47828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03F8AA-E471-4E2F-8E82-9E9E4F211E92}"/>
              </a:ext>
            </a:extLst>
          </p:cNvPr>
          <p:cNvSpPr/>
          <p:nvPr/>
        </p:nvSpPr>
        <p:spPr>
          <a:xfrm>
            <a:off x="6684170" y="3544297"/>
            <a:ext cx="685799"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BE3876C-DEC7-42E7-9AA4-F60E727B4D2C}"/>
              </a:ext>
            </a:extLst>
          </p:cNvPr>
          <p:cNvSpPr/>
          <p:nvPr/>
        </p:nvSpPr>
        <p:spPr>
          <a:xfrm>
            <a:off x="7369969" y="3544297"/>
            <a:ext cx="490889"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341645-57DD-46AF-B921-C0819CB1EE36}"/>
              </a:ext>
            </a:extLst>
          </p:cNvPr>
          <p:cNvSpPr/>
          <p:nvPr/>
        </p:nvSpPr>
        <p:spPr>
          <a:xfrm>
            <a:off x="7848249" y="3544297"/>
            <a:ext cx="457551"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6347C1A-93DA-4DC1-A07E-797C41B15F10}"/>
              </a:ext>
            </a:extLst>
          </p:cNvPr>
          <p:cNvSpPr txBox="1"/>
          <p:nvPr/>
        </p:nvSpPr>
        <p:spPr>
          <a:xfrm>
            <a:off x="4976149" y="3816759"/>
            <a:ext cx="990601" cy="276999"/>
          </a:xfrm>
          <a:prstGeom prst="rect">
            <a:avLst/>
          </a:prstGeom>
          <a:noFill/>
        </p:spPr>
        <p:txBody>
          <a:bodyPr wrap="square" rtlCol="0">
            <a:spAutoFit/>
          </a:bodyPr>
          <a:lstStyle/>
          <a:p>
            <a:r>
              <a:rPr lang="en-US" sz="1200" b="1" dirty="0">
                <a:solidFill>
                  <a:srgbClr val="C00000"/>
                </a:solidFill>
              </a:rPr>
              <a:t>Byte Order</a:t>
            </a:r>
          </a:p>
        </p:txBody>
      </p:sp>
    </p:spTree>
    <p:extLst>
      <p:ext uri="{BB962C8B-B14F-4D97-AF65-F5344CB8AC3E}">
        <p14:creationId xmlns:p14="http://schemas.microsoft.com/office/powerpoint/2010/main" val="2847917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BA9C-4C4A-4836-9D61-451826188F5C}"/>
              </a:ext>
            </a:extLst>
          </p:cNvPr>
          <p:cNvSpPr>
            <a:spLocks noGrp="1"/>
          </p:cNvSpPr>
          <p:nvPr>
            <p:ph type="title"/>
          </p:nvPr>
        </p:nvSpPr>
        <p:spPr/>
        <p:txBody>
          <a:bodyPr/>
          <a:lstStyle/>
          <a:p>
            <a:r>
              <a:rPr lang="en-US" dirty="0"/>
              <a:t>Datagram Sockets</a:t>
            </a:r>
          </a:p>
        </p:txBody>
      </p:sp>
      <p:sp>
        <p:nvSpPr>
          <p:cNvPr id="4" name="Slide Number Placeholder 3">
            <a:extLst>
              <a:ext uri="{FF2B5EF4-FFF2-40B4-BE49-F238E27FC236}">
                <a16:creationId xmlns:a16="http://schemas.microsoft.com/office/drawing/2014/main" id="{2245872E-7D13-4BB1-A39F-3F43E530D705}"/>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5" name="Rectangle 4">
            <a:extLst>
              <a:ext uri="{FF2B5EF4-FFF2-40B4-BE49-F238E27FC236}">
                <a16:creationId xmlns:a16="http://schemas.microsoft.com/office/drawing/2014/main" id="{A873EC1C-21C4-4A1C-B7DC-B445EFF719F1}"/>
              </a:ext>
            </a:extLst>
          </p:cNvPr>
          <p:cNvSpPr/>
          <p:nvPr/>
        </p:nvSpPr>
        <p:spPr>
          <a:xfrm>
            <a:off x="380999" y="895350"/>
            <a:ext cx="4202021" cy="1960665"/>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C0C0C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("localhost",1234)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3E9EBC3-0719-4A55-9B7B-97E5F090D5AE}"/>
              </a:ext>
            </a:extLst>
          </p:cNvPr>
          <p:cNvSpPr/>
          <p:nvPr/>
        </p:nvSpPr>
        <p:spPr>
          <a:xfrm>
            <a:off x="4648199" y="912261"/>
            <a:ext cx="4202021" cy="972574"/>
          </a:xfrm>
          <a:prstGeom prst="rect">
            <a:avLst/>
          </a:prstGeom>
          <a:ln>
            <a:solidFill>
              <a:srgbClr val="002060"/>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"Hello</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"10.2.14.7"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71A0A387-22ED-41D4-AF1B-BC5BEEA68DCF}"/>
              </a:ext>
            </a:extLst>
          </p:cNvPr>
          <p:cNvPicPr>
            <a:picLocks noChangeAspect="1"/>
          </p:cNvPicPr>
          <p:nvPr/>
        </p:nvPicPr>
        <p:blipFill>
          <a:blip r:embed="rId3"/>
          <a:stretch>
            <a:fillRect/>
          </a:stretch>
        </p:blipFill>
        <p:spPr>
          <a:xfrm>
            <a:off x="533400" y="3520545"/>
            <a:ext cx="1672858" cy="1430905"/>
          </a:xfrm>
          <a:prstGeom prst="rect">
            <a:avLst/>
          </a:prstGeom>
        </p:spPr>
      </p:pic>
      <p:pic>
        <p:nvPicPr>
          <p:cNvPr id="9" name="Picture 8">
            <a:extLst>
              <a:ext uri="{FF2B5EF4-FFF2-40B4-BE49-F238E27FC236}">
                <a16:creationId xmlns:a16="http://schemas.microsoft.com/office/drawing/2014/main" id="{63255AF0-21D8-43DE-B81F-72F0BF03C890}"/>
              </a:ext>
            </a:extLst>
          </p:cNvPr>
          <p:cNvPicPr>
            <a:picLocks noChangeAspect="1"/>
          </p:cNvPicPr>
          <p:nvPr/>
        </p:nvPicPr>
        <p:blipFill>
          <a:blip r:embed="rId3"/>
          <a:stretch>
            <a:fillRect/>
          </a:stretch>
        </p:blipFill>
        <p:spPr>
          <a:xfrm flipH="1">
            <a:off x="6701287" y="3511028"/>
            <a:ext cx="1597804" cy="1440422"/>
          </a:xfrm>
          <a:prstGeom prst="rect">
            <a:avLst/>
          </a:prstGeom>
        </p:spPr>
      </p:pic>
      <p:sp>
        <p:nvSpPr>
          <p:cNvPr id="10" name="TextBox 9">
            <a:extLst>
              <a:ext uri="{FF2B5EF4-FFF2-40B4-BE49-F238E27FC236}">
                <a16:creationId xmlns:a16="http://schemas.microsoft.com/office/drawing/2014/main" id="{E357721A-0D00-4FA3-B832-D540924B824F}"/>
              </a:ext>
            </a:extLst>
          </p:cNvPr>
          <p:cNvSpPr txBox="1"/>
          <p:nvPr/>
        </p:nvSpPr>
        <p:spPr>
          <a:xfrm>
            <a:off x="232989" y="3176241"/>
            <a:ext cx="1607389" cy="307777"/>
          </a:xfrm>
          <a:prstGeom prst="rect">
            <a:avLst/>
          </a:prstGeom>
          <a:noFill/>
        </p:spPr>
        <p:txBody>
          <a:bodyPr wrap="square" rtlCol="0">
            <a:spAutoFit/>
          </a:bodyPr>
          <a:lstStyle/>
          <a:p>
            <a:r>
              <a:rPr lang="en-US" sz="1400" dirty="0"/>
              <a:t>10.2.14.7 : 1234</a:t>
            </a:r>
          </a:p>
        </p:txBody>
      </p:sp>
      <p:sp>
        <p:nvSpPr>
          <p:cNvPr id="15" name="TextBox 14">
            <a:extLst>
              <a:ext uri="{FF2B5EF4-FFF2-40B4-BE49-F238E27FC236}">
                <a16:creationId xmlns:a16="http://schemas.microsoft.com/office/drawing/2014/main" id="{358E7D0B-B39F-46D3-B0B1-BAD80C04E724}"/>
              </a:ext>
            </a:extLst>
          </p:cNvPr>
          <p:cNvSpPr txBox="1"/>
          <p:nvPr/>
        </p:nvSpPr>
        <p:spPr>
          <a:xfrm>
            <a:off x="7155611" y="3112734"/>
            <a:ext cx="1607389" cy="307777"/>
          </a:xfrm>
          <a:prstGeom prst="rect">
            <a:avLst/>
          </a:prstGeom>
          <a:noFill/>
        </p:spPr>
        <p:txBody>
          <a:bodyPr wrap="square" rtlCol="0">
            <a:spAutoFit/>
          </a:bodyPr>
          <a:lstStyle/>
          <a:p>
            <a:r>
              <a:rPr lang="en-US" sz="1400" dirty="0"/>
              <a:t>192.1.1.75 : 64548</a:t>
            </a:r>
          </a:p>
        </p:txBody>
      </p:sp>
      <p:sp>
        <p:nvSpPr>
          <p:cNvPr id="16" name="Rectangle 15">
            <a:extLst>
              <a:ext uri="{FF2B5EF4-FFF2-40B4-BE49-F238E27FC236}">
                <a16:creationId xmlns:a16="http://schemas.microsoft.com/office/drawing/2014/main" id="{8EBB0CF6-4B4A-49FC-BCE3-38E7C3EC54B8}"/>
              </a:ext>
            </a:extLst>
          </p:cNvPr>
          <p:cNvSpPr/>
          <p:nvPr/>
        </p:nvSpPr>
        <p:spPr>
          <a:xfrm>
            <a:off x="2078716" y="3032483"/>
            <a:ext cx="2601531"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From:127.0.0.1:64548</a:t>
            </a:r>
          </a:p>
          <a:p>
            <a:r>
              <a:rPr lang="en-US" sz="1600" dirty="0" err="1">
                <a:solidFill>
                  <a:srgbClr val="000000"/>
                </a:solidFill>
                <a:latin typeface="Consolas" panose="020B0609020204030204" pitchFamily="49" charset="0"/>
              </a:rPr>
              <a:t>Got:Hello</a:t>
            </a:r>
            <a:r>
              <a:rPr lang="en-US" sz="1600" dirty="0">
                <a:solidFill>
                  <a:srgbClr val="000000"/>
                </a:solidFill>
                <a:latin typeface="Consolas" panose="020B0609020204030204" pitchFamily="49" charset="0"/>
              </a:rPr>
              <a:t> World:</a:t>
            </a:r>
          </a:p>
        </p:txBody>
      </p:sp>
      <p:pic>
        <p:nvPicPr>
          <p:cNvPr id="17" name="Picture 16">
            <a:extLst>
              <a:ext uri="{FF2B5EF4-FFF2-40B4-BE49-F238E27FC236}">
                <a16:creationId xmlns:a16="http://schemas.microsoft.com/office/drawing/2014/main" id="{9EF4157C-072B-412E-9926-27EAA50AD4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4439" y="2151809"/>
            <a:ext cx="2066569" cy="1377175"/>
          </a:xfrm>
          <a:prstGeom prst="rect">
            <a:avLst/>
          </a:prstGeom>
        </p:spPr>
      </p:pic>
      <p:cxnSp>
        <p:nvCxnSpPr>
          <p:cNvPr id="18" name="Straight Arrow Connector 17">
            <a:extLst>
              <a:ext uri="{FF2B5EF4-FFF2-40B4-BE49-F238E27FC236}">
                <a16:creationId xmlns:a16="http://schemas.microsoft.com/office/drawing/2014/main" id="{D7B03342-8DA5-48AA-8F97-B26B36B42F72}"/>
              </a:ext>
            </a:extLst>
          </p:cNvPr>
          <p:cNvCxnSpPr>
            <a:cxnSpLocks/>
          </p:cNvCxnSpPr>
          <p:nvPr/>
        </p:nvCxnSpPr>
        <p:spPr>
          <a:xfrm>
            <a:off x="5898817" y="3326129"/>
            <a:ext cx="1416383" cy="905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61EBDF7-8192-42F2-BCE5-A2AC76BA8F9B}"/>
              </a:ext>
            </a:extLst>
          </p:cNvPr>
          <p:cNvSpPr txBox="1"/>
          <p:nvPr/>
        </p:nvSpPr>
        <p:spPr>
          <a:xfrm>
            <a:off x="5380303" y="2782044"/>
            <a:ext cx="1234840" cy="276999"/>
          </a:xfrm>
          <a:prstGeom prst="rect">
            <a:avLst/>
          </a:prstGeom>
          <a:noFill/>
        </p:spPr>
        <p:txBody>
          <a:bodyPr wrap="square" rtlCol="0">
            <a:spAutoFit/>
          </a:bodyPr>
          <a:lstStyle/>
          <a:p>
            <a:r>
              <a:rPr lang="en-US" sz="1200" dirty="0"/>
              <a:t>10.2.14.7 : 1234</a:t>
            </a:r>
          </a:p>
        </p:txBody>
      </p:sp>
      <p:sp>
        <p:nvSpPr>
          <p:cNvPr id="21" name="TextBox 20">
            <a:extLst>
              <a:ext uri="{FF2B5EF4-FFF2-40B4-BE49-F238E27FC236}">
                <a16:creationId xmlns:a16="http://schemas.microsoft.com/office/drawing/2014/main" id="{AC692453-917C-49C0-A217-BC5508F32B1B}"/>
              </a:ext>
            </a:extLst>
          </p:cNvPr>
          <p:cNvSpPr txBox="1"/>
          <p:nvPr/>
        </p:nvSpPr>
        <p:spPr>
          <a:xfrm>
            <a:off x="5042201" y="2339543"/>
            <a:ext cx="1607389" cy="276999"/>
          </a:xfrm>
          <a:prstGeom prst="rect">
            <a:avLst/>
          </a:prstGeom>
          <a:noFill/>
        </p:spPr>
        <p:txBody>
          <a:bodyPr wrap="square" rtlCol="0">
            <a:spAutoFit/>
          </a:bodyPr>
          <a:lstStyle/>
          <a:p>
            <a:r>
              <a:rPr lang="en-US" sz="1200" dirty="0"/>
              <a:t>192.1.1.75 : 64548</a:t>
            </a:r>
          </a:p>
        </p:txBody>
      </p:sp>
      <p:sp>
        <p:nvSpPr>
          <p:cNvPr id="24" name="TextBox 23">
            <a:extLst>
              <a:ext uri="{FF2B5EF4-FFF2-40B4-BE49-F238E27FC236}">
                <a16:creationId xmlns:a16="http://schemas.microsoft.com/office/drawing/2014/main" id="{20971A90-9871-40CE-B4D2-33141683849F}"/>
              </a:ext>
            </a:extLst>
          </p:cNvPr>
          <p:cNvSpPr txBox="1"/>
          <p:nvPr/>
        </p:nvSpPr>
        <p:spPr>
          <a:xfrm>
            <a:off x="5477886" y="2987577"/>
            <a:ext cx="1234840" cy="276999"/>
          </a:xfrm>
          <a:prstGeom prst="rect">
            <a:avLst/>
          </a:prstGeom>
          <a:noFill/>
        </p:spPr>
        <p:txBody>
          <a:bodyPr wrap="square" rtlCol="0">
            <a:spAutoFit/>
          </a:bodyPr>
          <a:lstStyle/>
          <a:p>
            <a:r>
              <a:rPr lang="en-US" sz="1200" dirty="0"/>
              <a:t>"Hello World"</a:t>
            </a:r>
          </a:p>
        </p:txBody>
      </p:sp>
      <p:cxnSp>
        <p:nvCxnSpPr>
          <p:cNvPr id="26" name="Straight Arrow Connector 25">
            <a:extLst>
              <a:ext uri="{FF2B5EF4-FFF2-40B4-BE49-F238E27FC236}">
                <a16:creationId xmlns:a16="http://schemas.microsoft.com/office/drawing/2014/main" id="{C87A4FB5-9E4D-46C4-86B9-AB2CDEE65B84}"/>
              </a:ext>
            </a:extLst>
          </p:cNvPr>
          <p:cNvCxnSpPr>
            <a:cxnSpLocks/>
          </p:cNvCxnSpPr>
          <p:nvPr/>
        </p:nvCxnSpPr>
        <p:spPr>
          <a:xfrm flipH="1">
            <a:off x="1676400" y="4324350"/>
            <a:ext cx="5638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6589170-2FB5-4B24-8F4E-586FD20B7E65}"/>
              </a:ext>
            </a:extLst>
          </p:cNvPr>
          <p:cNvCxnSpPr>
            <a:cxnSpLocks/>
          </p:cNvCxnSpPr>
          <p:nvPr/>
        </p:nvCxnSpPr>
        <p:spPr>
          <a:xfrm>
            <a:off x="5477886" y="1893812"/>
            <a:ext cx="0" cy="404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A4AFD69-0F05-41B4-95B5-BDD4C99C519C}"/>
              </a:ext>
            </a:extLst>
          </p:cNvPr>
          <p:cNvCxnSpPr>
            <a:cxnSpLocks/>
          </p:cNvCxnSpPr>
          <p:nvPr/>
        </p:nvCxnSpPr>
        <p:spPr>
          <a:xfrm flipV="1">
            <a:off x="1524000" y="2419350"/>
            <a:ext cx="487808" cy="16108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8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fade">
                                      <p:cBhvr>
                                        <p:cTn id="40" dur="500"/>
                                        <p:tgtEl>
                                          <p:spTgt spid="10">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fade">
                                      <p:cBhvr>
                                        <p:cTn id="45" dur="500"/>
                                        <p:tgtEl>
                                          <p:spTgt spid="5">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4" end="4"/>
                                            </p:txEl>
                                          </p:spTgt>
                                        </p:tgtEl>
                                        <p:attrNameLst>
                                          <p:attrName>style.visibility</p:attrName>
                                        </p:attrNameLst>
                                      </p:cBhvr>
                                      <p:to>
                                        <p:strVal val="visible"/>
                                      </p:to>
                                    </p:set>
                                    <p:animEffect transition="in" filter="fade">
                                      <p:cBhvr>
                                        <p:cTn id="50" dur="500"/>
                                        <p:tgtEl>
                                          <p:spTgt spid="7">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500"/>
                                        <p:tgtEl>
                                          <p:spTgt spid="29"/>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right)">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8" end="8"/>
                                            </p:txEl>
                                          </p:spTgt>
                                        </p:tgtEl>
                                        <p:attrNameLst>
                                          <p:attrName>style.visibility</p:attrName>
                                        </p:attrNameLst>
                                      </p:cBhvr>
                                      <p:to>
                                        <p:strVal val="visible"/>
                                      </p:to>
                                    </p:set>
                                    <p:animEffect transition="in" filter="fade">
                                      <p:cBhvr>
                                        <p:cTn id="87" dur="500"/>
                                        <p:tgtEl>
                                          <p:spTgt spid="5">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
                                            <p:txEl>
                                              <p:pRg st="9" end="9"/>
                                            </p:txEl>
                                          </p:spTgt>
                                        </p:tgtEl>
                                        <p:attrNameLst>
                                          <p:attrName>style.visibility</p:attrName>
                                        </p:attrNameLst>
                                      </p:cBhvr>
                                      <p:to>
                                        <p:strVal val="visible"/>
                                      </p:to>
                                    </p:set>
                                    <p:animEffect transition="in" filter="fade">
                                      <p:cBhvr>
                                        <p:cTn id="92" dur="500"/>
                                        <p:tgtEl>
                                          <p:spTgt spid="5">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p:bldP spid="21"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2" name="Rectangle 1">
            <a:extLst>
              <a:ext uri="{FF2B5EF4-FFF2-40B4-BE49-F238E27FC236}">
                <a16:creationId xmlns:a16="http://schemas.microsoft.com/office/drawing/2014/main" id="{EC9A823D-87FB-455F-9471-F3F89134B5DA}"/>
              </a:ext>
            </a:extLst>
          </p:cNvPr>
          <p:cNvSpPr/>
          <p:nvPr/>
        </p:nvSpPr>
        <p:spPr>
          <a:xfrm>
            <a:off x="159589" y="742950"/>
            <a:ext cx="41148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().upper()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ret.encode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09CC122A-60FD-4B85-A2E4-BA92C1D2360B}"/>
              </a:ext>
            </a:extLst>
          </p:cNvPr>
          <p:cNvSpPr>
            <a:spLocks noGrp="1"/>
          </p:cNvSpPr>
          <p:nvPr>
            <p:ph type="title"/>
          </p:nvPr>
        </p:nvSpPr>
        <p:spPr>
          <a:xfrm>
            <a:off x="92015" y="9705"/>
            <a:ext cx="8991600" cy="609600"/>
          </a:xfrm>
        </p:spPr>
        <p:txBody>
          <a:bodyPr/>
          <a:lstStyle/>
          <a:p>
            <a:r>
              <a:rPr lang="en-US" dirty="0"/>
              <a:t>Responding</a:t>
            </a:r>
          </a:p>
        </p:txBody>
      </p:sp>
      <p:sp>
        <p:nvSpPr>
          <p:cNvPr id="3" name="Rectangle 2">
            <a:extLst>
              <a:ext uri="{FF2B5EF4-FFF2-40B4-BE49-F238E27FC236}">
                <a16:creationId xmlns:a16="http://schemas.microsoft.com/office/drawing/2014/main" id="{5A0C7A6F-30FF-4BEF-A913-2749085D9FCB}"/>
              </a:ext>
            </a:extLst>
          </p:cNvPr>
          <p:cNvSpPr/>
          <p:nvPr/>
        </p:nvSpPr>
        <p:spPr>
          <a:xfrm>
            <a:off x="4648200" y="739715"/>
            <a:ext cx="4260013" cy="234840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i="1" dirty="0">
              <a:solidFill>
                <a:srgbClr val="C9802B"/>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i="1" dirty="0">
              <a:solidFill>
                <a:srgbClr val="C9802B"/>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33D935E6-2D36-4AD3-A10B-4EDB1D53DCB3}"/>
              </a:ext>
            </a:extLst>
          </p:cNvPr>
          <p:cNvSpPr/>
          <p:nvPr/>
        </p:nvSpPr>
        <p:spPr>
          <a:xfrm>
            <a:off x="5150689" y="3409950"/>
            <a:ext cx="3307511" cy="707886"/>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00"/>
                </a:solidFill>
                <a:latin typeface="Consolas" panose="020B0609020204030204" pitchFamily="49" charset="0"/>
              </a:rPr>
              <a:t>From:127.0.0.1:1234</a:t>
            </a:r>
          </a:p>
          <a:p>
            <a:r>
              <a:rPr lang="en-US" sz="2000" dirty="0" err="1">
                <a:solidFill>
                  <a:srgbClr val="000000"/>
                </a:solidFill>
                <a:latin typeface="Consolas" panose="020B0609020204030204" pitchFamily="49" charset="0"/>
              </a:rPr>
              <a:t>Got:HELLO</a:t>
            </a:r>
            <a:r>
              <a:rPr lang="en-US" sz="2000" dirty="0">
                <a:solidFill>
                  <a:srgbClr val="000000"/>
                </a:solidFill>
                <a:latin typeface="Consolas" panose="020B0609020204030204" pitchFamily="49" charset="0"/>
              </a:rPr>
              <a:t> WORLD:</a:t>
            </a:r>
          </a:p>
        </p:txBody>
      </p:sp>
      <p:sp>
        <p:nvSpPr>
          <p:cNvPr id="7" name="Rectangle 6">
            <a:extLst>
              <a:ext uri="{FF2B5EF4-FFF2-40B4-BE49-F238E27FC236}">
                <a16:creationId xmlns:a16="http://schemas.microsoft.com/office/drawing/2014/main" id="{92C699E7-983B-4BDC-A2C9-C2AFBB9E7794}"/>
              </a:ext>
            </a:extLst>
          </p:cNvPr>
          <p:cNvSpPr/>
          <p:nvPr/>
        </p:nvSpPr>
        <p:spPr>
          <a:xfrm>
            <a:off x="563233" y="3409950"/>
            <a:ext cx="3307511" cy="707886"/>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00"/>
                </a:solidFill>
                <a:latin typeface="Consolas" panose="020B0609020204030204" pitchFamily="49" charset="0"/>
              </a:rPr>
              <a:t>From:127.0.0.1:61992</a:t>
            </a:r>
          </a:p>
          <a:p>
            <a:r>
              <a:rPr lang="en-US" sz="2000" dirty="0" err="1">
                <a:solidFill>
                  <a:srgbClr val="000000"/>
                </a:solidFill>
                <a:latin typeface="Consolas" panose="020B0609020204030204" pitchFamily="49" charset="0"/>
              </a:rPr>
              <a:t>Got:Hello</a:t>
            </a:r>
            <a:r>
              <a:rPr lang="en-US" sz="2000" dirty="0">
                <a:solidFill>
                  <a:srgbClr val="000000"/>
                </a:solidFill>
                <a:latin typeface="Consolas" panose="020B0609020204030204" pitchFamily="49" charset="0"/>
              </a:rPr>
              <a:t> World:</a:t>
            </a:r>
          </a:p>
        </p:txBody>
      </p:sp>
    </p:spTree>
    <p:extLst>
      <p:ext uri="{BB962C8B-B14F-4D97-AF65-F5344CB8AC3E}">
        <p14:creationId xmlns:p14="http://schemas.microsoft.com/office/powerpoint/2010/main" val="105421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10" end="10"/>
                                            </p:txEl>
                                          </p:spTgt>
                                        </p:tgtEl>
                                        <p:attrNameLst>
                                          <p:attrName>style.visibility</p:attrName>
                                        </p:attrNameLst>
                                      </p:cBhvr>
                                      <p:to>
                                        <p:strVal val="visible"/>
                                      </p:to>
                                    </p:set>
                                    <p:animEffect transition="in" filter="fade">
                                      <p:cBhvr>
                                        <p:cTn id="48" dur="500"/>
                                        <p:tgtEl>
                                          <p:spTgt spid="2">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11" end="11"/>
                                            </p:txEl>
                                          </p:spTgt>
                                        </p:tgtEl>
                                        <p:attrNameLst>
                                          <p:attrName>style.visibility</p:attrName>
                                        </p:attrNameLst>
                                      </p:cBhvr>
                                      <p:to>
                                        <p:strVal val="visible"/>
                                      </p:to>
                                    </p:set>
                                    <p:animEffect transition="in" filter="fade">
                                      <p:cBhvr>
                                        <p:cTn id="53" dur="500"/>
                                        <p:tgtEl>
                                          <p:spTgt spid="2">
                                            <p:txEl>
                                              <p:pRg st="11" end="1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500"/>
                                        <p:tgtEl>
                                          <p:spTgt spid="3">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711F-5390-4432-950F-239062BBF2C6}"/>
              </a:ext>
            </a:extLst>
          </p:cNvPr>
          <p:cNvSpPr>
            <a:spLocks noGrp="1"/>
          </p:cNvSpPr>
          <p:nvPr>
            <p:ph type="title"/>
          </p:nvPr>
        </p:nvSpPr>
        <p:spPr/>
        <p:txBody>
          <a:bodyPr/>
          <a:lstStyle/>
          <a:p>
            <a:r>
              <a:rPr lang="en-US" dirty="0"/>
              <a:t>Pickles</a:t>
            </a:r>
          </a:p>
        </p:txBody>
      </p:sp>
      <p:sp>
        <p:nvSpPr>
          <p:cNvPr id="4" name="Slide Number Placeholder 3">
            <a:extLst>
              <a:ext uri="{FF2B5EF4-FFF2-40B4-BE49-F238E27FC236}">
                <a16:creationId xmlns:a16="http://schemas.microsoft.com/office/drawing/2014/main" id="{1F8ACCC5-64C6-461A-87FF-2BAF7213BF4E}"/>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A249BD3A-BF74-4236-987C-874009BDC041}"/>
              </a:ext>
            </a:extLst>
          </p:cNvPr>
          <p:cNvSpPr/>
          <p:nvPr/>
        </p:nvSpPr>
        <p:spPr>
          <a:xfrm>
            <a:off x="237945" y="895350"/>
            <a:ext cx="40386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pickle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pickle.loads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repr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D69EC1C2-EFCA-45DE-A814-0C3FBBB36E27}"/>
              </a:ext>
            </a:extLst>
          </p:cNvPr>
          <p:cNvSpPr/>
          <p:nvPr/>
        </p:nvSpPr>
        <p:spPr>
          <a:xfrm>
            <a:off x="4454106" y="864602"/>
            <a:ext cx="40386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pickle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Hello"</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"There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989</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d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pickle.dumps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DD589E5-D1FE-4FBD-8984-CD1CE8DF02FE}"/>
              </a:ext>
            </a:extLst>
          </p:cNvPr>
          <p:cNvSpPr/>
          <p:nvPr/>
        </p:nvSpPr>
        <p:spPr>
          <a:xfrm>
            <a:off x="2257245" y="3943350"/>
            <a:ext cx="4876800" cy="400110"/>
          </a:xfrm>
          <a:prstGeom prst="rect">
            <a:avLst/>
          </a:prstGeom>
          <a:solidFill>
            <a:schemeClr val="bg1">
              <a:lumMod val="95000"/>
            </a:schemeClr>
          </a:solidFill>
          <a:ln>
            <a:solidFill>
              <a:schemeClr val="tx2"/>
            </a:solidFill>
          </a:ln>
        </p:spPr>
        <p:txBody>
          <a:bodyPr wrap="square">
            <a:spAutoFit/>
          </a:bodyPr>
          <a:lstStyle/>
          <a:p>
            <a:r>
              <a:rPr lang="en-US" sz="2000" dirty="0">
                <a:solidFill>
                  <a:srgbClr val="000000"/>
                </a:solidFill>
                <a:latin typeface="Consolas" panose="020B0609020204030204" pitchFamily="49" charset="0"/>
              </a:rPr>
              <a:t>['Hello', 'There', {'a’: 989}]</a:t>
            </a:r>
            <a:endParaRPr lang="en-US" sz="2000" dirty="0"/>
          </a:p>
        </p:txBody>
      </p:sp>
    </p:spTree>
    <p:extLst>
      <p:ext uri="{BB962C8B-B14F-4D97-AF65-F5344CB8AC3E}">
        <p14:creationId xmlns:p14="http://schemas.microsoft.com/office/powerpoint/2010/main" val="20963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animEffect transition="in" filter="fade">
                                      <p:cBhvr>
                                        <p:cTn id="17" dur="500"/>
                                        <p:tgtEl>
                                          <p:spTgt spid="6">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fade">
                                      <p:cBhvr>
                                        <p:cTn id="22" dur="500"/>
                                        <p:tgtEl>
                                          <p:spTgt spid="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fade">
                                      <p:cBhvr>
                                        <p:cTn id="37" dur="5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10109</TotalTime>
  <Words>2610</Words>
  <Application>Microsoft Office PowerPoint</Application>
  <PresentationFormat>On-screen Show (16:9)</PresentationFormat>
  <Paragraphs>315</Paragraphs>
  <Slides>10</Slides>
  <Notes>10</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10</vt:i4>
      </vt:variant>
    </vt:vector>
  </HeadingPairs>
  <TitlesOfParts>
    <vt:vector size="21"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UDP</vt:lpstr>
      <vt:lpstr>See Also</vt:lpstr>
      <vt:lpstr>UDP Packet</vt:lpstr>
      <vt:lpstr>UDP Packet on the Wire</vt:lpstr>
      <vt:lpstr>DatagramPacket</vt:lpstr>
      <vt:lpstr>Bytes and Strings</vt:lpstr>
      <vt:lpstr>Datagram Sockets</vt:lpstr>
      <vt:lpstr>Responding</vt:lpstr>
      <vt:lpstr>Pickles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307</cp:revision>
  <cp:lastPrinted>2015-07-06T21:44:19Z</cp:lastPrinted>
  <dcterms:created xsi:type="dcterms:W3CDTF">2015-07-04T21:12:26Z</dcterms:created>
  <dcterms:modified xsi:type="dcterms:W3CDTF">2020-02-25T19:06:12Z</dcterms:modified>
</cp:coreProperties>
</file>